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4" r:id="rId9"/>
    <p:sldId id="265" r:id="rId10"/>
    <p:sldId id="267" r:id="rId11"/>
    <p:sldId id="275" r:id="rId12"/>
    <p:sldId id="271" r:id="rId13"/>
    <p:sldId id="274" r:id="rId14"/>
    <p:sldId id="270"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87" d="100"/>
          <a:sy n="87" d="100"/>
        </p:scale>
        <p:origin x="53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351DB30-B8A2-453A-91CA-994621C032BB}" type="datetimeFigureOut">
              <a:rPr lang="en-US" smtClean="0"/>
              <a:t>11/21/2024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4C08D84-A0A2-4663-8386-C0821F1A948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1546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51DB30-B8A2-453A-91CA-994621C032BB}"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08D84-A0A2-4663-8386-C0821F1A948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5136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51DB30-B8A2-453A-91CA-994621C032BB}"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08D84-A0A2-4663-8386-C0821F1A948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2433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51DB30-B8A2-453A-91CA-994621C032BB}"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08D84-A0A2-4663-8386-C0821F1A948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4552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351DB30-B8A2-453A-91CA-994621C032BB}"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08D84-A0A2-4663-8386-C0821F1A948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0003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51DB30-B8A2-453A-91CA-994621C032BB}"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C08D84-A0A2-4663-8386-C0821F1A948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0136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51DB30-B8A2-453A-91CA-994621C032BB}" type="datetimeFigureOut">
              <a:rPr lang="en-US" smtClean="0"/>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C08D84-A0A2-4663-8386-C0821F1A948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811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351DB30-B8A2-453A-91CA-994621C032BB}" type="datetimeFigureOut">
              <a:rPr lang="en-US" smtClean="0"/>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C08D84-A0A2-4663-8386-C0821F1A948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1698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51DB30-B8A2-453A-91CA-994621C032BB}" type="datetimeFigureOut">
              <a:rPr lang="en-US" smtClean="0"/>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C08D84-A0A2-4663-8386-C0821F1A9484}" type="slidenum">
              <a:rPr lang="en-US" smtClean="0"/>
              <a:t>‹#›</a:t>
            </a:fld>
            <a:endParaRPr lang="en-US"/>
          </a:p>
        </p:txBody>
      </p:sp>
    </p:spTree>
    <p:extLst>
      <p:ext uri="{BB962C8B-B14F-4D97-AF65-F5344CB8AC3E}">
        <p14:creationId xmlns:p14="http://schemas.microsoft.com/office/powerpoint/2010/main" val="26196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351DB30-B8A2-453A-91CA-994621C032BB}"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C08D84-A0A2-4663-8386-C0821F1A948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5522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351DB30-B8A2-453A-91CA-994621C032BB}" type="datetimeFigureOut">
              <a:rPr lang="en-US" smtClean="0"/>
              <a:t>11/21/2024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4C08D84-A0A2-4663-8386-C0821F1A948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0670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351DB30-B8A2-453A-91CA-994621C032BB}" type="datetimeFigureOut">
              <a:rPr lang="en-US" smtClean="0"/>
              <a:t>11/21/2024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4C08D84-A0A2-4663-8386-C0821F1A948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4718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34791" y="1688606"/>
            <a:ext cx="10871887" cy="1685077"/>
          </a:xfrm>
          <a:prstGeom prst="rect">
            <a:avLst/>
          </a:prstGeom>
        </p:spPr>
        <p:txBody>
          <a:bodyPr wrap="none">
            <a:spAutoFit/>
          </a:bodyPr>
          <a:lstStyle/>
          <a:p>
            <a:pPr algn="ctr"/>
            <a:r>
              <a:rPr lang="ur-PK" sz="11500" b="1" i="0" dirty="0" smtClean="0">
                <a:effectLst/>
                <a:latin typeface="Karla"/>
                <a:cs typeface="+mj-cs"/>
              </a:rPr>
              <a:t>بِسْمِ اللهِ </a:t>
            </a:r>
            <a:r>
              <a:rPr lang="ur-PK" sz="11500" i="0" dirty="0" smtClean="0">
                <a:effectLst/>
                <a:latin typeface="Karla"/>
                <a:cs typeface="+mj-cs"/>
              </a:rPr>
              <a:t>الرَّحْمٰنِ</a:t>
            </a:r>
            <a:r>
              <a:rPr lang="ur-PK" sz="11500" b="1" i="0" dirty="0" smtClean="0">
                <a:effectLst/>
                <a:latin typeface="Karla"/>
                <a:cs typeface="+mj-cs"/>
              </a:rPr>
              <a:t> الرَّحِيْمِ</a:t>
            </a:r>
            <a:endParaRPr lang="ur-PK" sz="11500" b="1" i="0" dirty="0">
              <a:effectLst/>
              <a:latin typeface="Karla"/>
              <a:cs typeface="+mj-cs"/>
            </a:endParaRPr>
          </a:p>
        </p:txBody>
      </p:sp>
    </p:spTree>
    <p:extLst>
      <p:ext uri="{BB962C8B-B14F-4D97-AF65-F5344CB8AC3E}">
        <p14:creationId xmlns:p14="http://schemas.microsoft.com/office/powerpoint/2010/main" val="229634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0"/>
          <p:cNvSpPr/>
          <p:nvPr/>
        </p:nvSpPr>
        <p:spPr>
          <a:xfrm>
            <a:off x="287922" y="81331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System Limitations</a:t>
            </a:r>
            <a:endParaRPr lang="en-US" sz="4850" dirty="0">
              <a:latin typeface="Times New Roman" panose="02020603050405020304" pitchFamily="18" charset="0"/>
              <a:cs typeface="Times New Roman" panose="02020603050405020304" pitchFamily="18" charset="0"/>
            </a:endParaRPr>
          </a:p>
        </p:txBody>
      </p:sp>
      <p:sp>
        <p:nvSpPr>
          <p:cNvPr id="13" name="Shape 1"/>
          <p:cNvSpPr/>
          <p:nvPr/>
        </p:nvSpPr>
        <p:spPr>
          <a:xfrm>
            <a:off x="377677" y="2598289"/>
            <a:ext cx="3614031" cy="2638187"/>
          </a:xfrm>
          <a:prstGeom prst="roundRect">
            <a:avLst>
              <a:gd name="adj" fmla="val 3930"/>
            </a:avLst>
          </a:prstGeom>
          <a:solidFill>
            <a:srgbClr val="3D3D42"/>
          </a:solidFill>
          <a:ln w="15240">
            <a:solidFill>
              <a:srgbClr val="56565B"/>
            </a:solidFill>
            <a:prstDash val="solid"/>
          </a:ln>
        </p:spPr>
      </p:sp>
      <p:sp>
        <p:nvSpPr>
          <p:cNvPr id="14" name="Text 2"/>
          <p:cNvSpPr/>
          <p:nvPr/>
        </p:nvSpPr>
        <p:spPr>
          <a:xfrm>
            <a:off x="639733" y="2860346"/>
            <a:ext cx="2696479"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Scalability</a:t>
            </a:r>
            <a:endParaRPr lang="en-US" sz="2400" dirty="0">
              <a:latin typeface="Times New Roman" panose="02020603050405020304" pitchFamily="18" charset="0"/>
              <a:cs typeface="Times New Roman" panose="02020603050405020304" pitchFamily="18" charset="0"/>
            </a:endParaRPr>
          </a:p>
        </p:txBody>
      </p:sp>
      <p:sp>
        <p:nvSpPr>
          <p:cNvPr id="15" name="Text 3"/>
          <p:cNvSpPr/>
          <p:nvPr/>
        </p:nvSpPr>
        <p:spPr>
          <a:xfrm>
            <a:off x="639733" y="3394222"/>
            <a:ext cx="2924487" cy="158019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Times New Roman" panose="02020603050405020304" pitchFamily="18" charset="0"/>
                <a:ea typeface="Instrument Sans Medium" pitchFamily="34" charset="-122"/>
                <a:cs typeface="Times New Roman" panose="02020603050405020304" pitchFamily="18" charset="0"/>
              </a:rPr>
              <a:t>Potential constraints in handling larger-scale operations in larger hospitals or regions.</a:t>
            </a:r>
            <a:endParaRPr lang="en-US" sz="1900" dirty="0">
              <a:latin typeface="Times New Roman" panose="02020603050405020304" pitchFamily="18" charset="0"/>
              <a:cs typeface="Times New Roman" panose="02020603050405020304" pitchFamily="18" charset="0"/>
            </a:endParaRPr>
          </a:p>
        </p:txBody>
      </p:sp>
      <p:sp>
        <p:nvSpPr>
          <p:cNvPr id="16" name="Shape 4"/>
          <p:cNvSpPr/>
          <p:nvPr/>
        </p:nvSpPr>
        <p:spPr>
          <a:xfrm>
            <a:off x="4433065" y="2602848"/>
            <a:ext cx="3510786" cy="2638187"/>
          </a:xfrm>
          <a:prstGeom prst="roundRect">
            <a:avLst>
              <a:gd name="adj" fmla="val 3930"/>
            </a:avLst>
          </a:prstGeom>
          <a:solidFill>
            <a:srgbClr val="3D3D42"/>
          </a:solidFill>
          <a:ln w="15240">
            <a:solidFill>
              <a:srgbClr val="56565B"/>
            </a:solidFill>
            <a:prstDash val="solid"/>
          </a:ln>
        </p:spPr>
      </p:sp>
      <p:sp>
        <p:nvSpPr>
          <p:cNvPr id="17" name="Text 5"/>
          <p:cNvSpPr/>
          <p:nvPr/>
        </p:nvSpPr>
        <p:spPr>
          <a:xfrm>
            <a:off x="4695121" y="2864905"/>
            <a:ext cx="2619447"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Budget and Time</a:t>
            </a:r>
            <a:endParaRPr lang="en-US" sz="2400" dirty="0">
              <a:latin typeface="Times New Roman" panose="02020603050405020304" pitchFamily="18" charset="0"/>
              <a:cs typeface="Times New Roman" panose="02020603050405020304" pitchFamily="18" charset="0"/>
            </a:endParaRPr>
          </a:p>
        </p:txBody>
      </p:sp>
      <p:sp>
        <p:nvSpPr>
          <p:cNvPr id="18" name="Text 6"/>
          <p:cNvSpPr/>
          <p:nvPr/>
        </p:nvSpPr>
        <p:spPr>
          <a:xfrm>
            <a:off x="4695121" y="3398781"/>
            <a:ext cx="3065925" cy="118514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Times New Roman" panose="02020603050405020304" pitchFamily="18" charset="0"/>
                <a:ea typeface="Instrument Sans Medium" pitchFamily="34" charset="-122"/>
                <a:cs typeface="Times New Roman" panose="02020603050405020304" pitchFamily="18" charset="0"/>
              </a:rPr>
              <a:t>Certain features or enhancements may be limited by available resources.</a:t>
            </a:r>
            <a:endParaRPr lang="en-US" sz="1900" dirty="0">
              <a:latin typeface="Times New Roman" panose="02020603050405020304" pitchFamily="18" charset="0"/>
              <a:cs typeface="Times New Roman" panose="02020603050405020304" pitchFamily="18" charset="0"/>
            </a:endParaRPr>
          </a:p>
        </p:txBody>
      </p:sp>
      <p:sp>
        <p:nvSpPr>
          <p:cNvPr id="19" name="Shape 7"/>
          <p:cNvSpPr/>
          <p:nvPr/>
        </p:nvSpPr>
        <p:spPr>
          <a:xfrm>
            <a:off x="8385207" y="2598289"/>
            <a:ext cx="3594311" cy="2638187"/>
          </a:xfrm>
          <a:prstGeom prst="roundRect">
            <a:avLst>
              <a:gd name="adj" fmla="val 3930"/>
            </a:avLst>
          </a:prstGeom>
          <a:solidFill>
            <a:srgbClr val="3D3D42"/>
          </a:solidFill>
          <a:ln w="15240">
            <a:solidFill>
              <a:srgbClr val="56565B"/>
            </a:solidFill>
            <a:prstDash val="solid"/>
          </a:ln>
        </p:spPr>
      </p:sp>
      <p:sp>
        <p:nvSpPr>
          <p:cNvPr id="20" name="Text 8"/>
          <p:cNvSpPr/>
          <p:nvPr/>
        </p:nvSpPr>
        <p:spPr>
          <a:xfrm>
            <a:off x="8647265" y="2860346"/>
            <a:ext cx="2727082"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Future Improvements</a:t>
            </a:r>
            <a:endParaRPr lang="en-US" sz="2400" dirty="0">
              <a:latin typeface="Times New Roman" panose="02020603050405020304" pitchFamily="18" charset="0"/>
              <a:cs typeface="Times New Roman" panose="02020603050405020304" pitchFamily="18" charset="0"/>
            </a:endParaRPr>
          </a:p>
        </p:txBody>
      </p:sp>
      <p:sp>
        <p:nvSpPr>
          <p:cNvPr id="21" name="Text 9"/>
          <p:cNvSpPr/>
          <p:nvPr/>
        </p:nvSpPr>
        <p:spPr>
          <a:xfrm>
            <a:off x="8647264" y="3394222"/>
            <a:ext cx="3138866" cy="158019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Times New Roman" panose="02020603050405020304" pitchFamily="18" charset="0"/>
                <a:ea typeface="Instrument Sans Medium" pitchFamily="34" charset="-122"/>
                <a:cs typeface="Times New Roman" panose="02020603050405020304" pitchFamily="18" charset="0"/>
              </a:rPr>
              <a:t>Plans to add new features and enhance real-time synchronization in future iterations.</a:t>
            </a:r>
            <a:endParaRPr lang="en-US" sz="1900" dirty="0">
              <a:latin typeface="Times New Roman" panose="02020603050405020304" pitchFamily="18" charset="0"/>
              <a:cs typeface="Times New Roman" panose="02020603050405020304" pitchFamily="18" charset="0"/>
            </a:endParaRPr>
          </a:p>
        </p:txBody>
      </p:sp>
      <p:pic>
        <p:nvPicPr>
          <p:cNvPr id="22" name="Image 0" descr="preencoded.png"/>
          <p:cNvPicPr>
            <a:picLocks noChangeAspect="1"/>
          </p:cNvPicPr>
          <p:nvPr/>
        </p:nvPicPr>
        <p:blipFill>
          <a:blip r:embed="rId2"/>
          <a:stretch>
            <a:fillRect/>
          </a:stretch>
        </p:blipFill>
        <p:spPr>
          <a:xfrm flipV="1">
            <a:off x="12669882" y="8123817"/>
            <a:ext cx="1701209" cy="460729"/>
          </a:xfrm>
          <a:prstGeom prst="rect">
            <a:avLst/>
          </a:prstGeom>
        </p:spPr>
      </p:pic>
    </p:spTree>
    <p:extLst>
      <p:ext uri="{BB962C8B-B14F-4D97-AF65-F5344CB8AC3E}">
        <p14:creationId xmlns:p14="http://schemas.microsoft.com/office/powerpoint/2010/main" val="36381790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10" y="1153746"/>
            <a:ext cx="9603275" cy="1049235"/>
          </a:xfrm>
        </p:spPr>
        <p:txBody>
          <a:bodyPr/>
          <a:lstStyle/>
          <a:p>
            <a:r>
              <a:rPr lang="en-US" dirty="0" smtClean="0"/>
              <a:t>Process flow chart</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462" y="52355"/>
            <a:ext cx="10119945" cy="6239178"/>
          </a:xfrm>
          <a:prstGeom prst="rect">
            <a:avLst/>
          </a:prstGeom>
        </p:spPr>
      </p:pic>
    </p:spTree>
    <p:extLst>
      <p:ext uri="{BB962C8B-B14F-4D97-AF65-F5344CB8AC3E}">
        <p14:creationId xmlns:p14="http://schemas.microsoft.com/office/powerpoint/2010/main" val="4032855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diagram(</a:t>
            </a:r>
            <a:r>
              <a:rPr lang="en-US" dirty="0" err="1" smtClean="0"/>
              <a:t>dfd</a:t>
            </a:r>
            <a:r>
              <a:rPr lang="en-US" dirty="0" smtClean="0"/>
              <a:t>)</a:t>
            </a:r>
            <a:endParaRPr lang="en-US"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170" y="641838"/>
            <a:ext cx="10115527" cy="5389939"/>
          </a:xfrm>
          <a:prstGeom prst="rect">
            <a:avLst/>
          </a:prstGeom>
        </p:spPr>
      </p:pic>
    </p:spTree>
    <p:extLst>
      <p:ext uri="{BB962C8B-B14F-4D97-AF65-F5344CB8AC3E}">
        <p14:creationId xmlns:p14="http://schemas.microsoft.com/office/powerpoint/2010/main" val="3473637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4326" y="1213952"/>
            <a:ext cx="9603275" cy="1049235"/>
          </a:xfrm>
        </p:spPr>
        <p:txBody>
          <a:bodyPr/>
          <a:lstStyle/>
          <a:p>
            <a:r>
              <a:rPr lang="en-US" dirty="0" smtClean="0">
                <a:latin typeface="Times New Roman" panose="02020603050405020304" pitchFamily="18" charset="0"/>
                <a:cs typeface="Times New Roman" panose="02020603050405020304" pitchFamily="18" charset="0"/>
              </a:rPr>
              <a:t>Use </a:t>
            </a:r>
            <a:r>
              <a:rPr lang="en-US" dirty="0" smtClean="0">
                <a:latin typeface="Times New Roman" panose="02020603050405020304" pitchFamily="18" charset="0"/>
                <a:cs typeface="Times New Roman" panose="02020603050405020304" pitchFamily="18" charset="0"/>
              </a:rPr>
              <a:t>case</a:t>
            </a:r>
            <a:endParaRPr lang="en-US" dirty="0">
              <a:latin typeface="Times New Roman" panose="02020603050405020304" pitchFamily="18" charset="0"/>
              <a:cs typeface="Times New Roman" panose="02020603050405020304" pitchFamily="18" charset="0"/>
            </a:endParaRPr>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2967" y="2002899"/>
            <a:ext cx="6670177" cy="4552576"/>
          </a:xfrm>
          <a:prstGeom prst="rect">
            <a:avLst/>
          </a:prstGeom>
        </p:spPr>
      </p:pic>
    </p:spTree>
    <p:extLst>
      <p:ext uri="{BB962C8B-B14F-4D97-AF65-F5344CB8AC3E}">
        <p14:creationId xmlns:p14="http://schemas.microsoft.com/office/powerpoint/2010/main" val="3935435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Ui</a:t>
            </a:r>
            <a:r>
              <a:rPr lang="en-US" dirty="0" smtClean="0"/>
              <a:t> interface</a:t>
            </a:r>
            <a:endParaRPr lang="en-US" dirty="0"/>
          </a:p>
        </p:txBody>
      </p:sp>
      <p:pic>
        <p:nvPicPr>
          <p:cNvPr id="7"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08" y="3246292"/>
            <a:ext cx="3971501" cy="1977834"/>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9142" t="18016" r="26970"/>
          <a:stretch/>
        </p:blipFill>
        <p:spPr>
          <a:xfrm>
            <a:off x="4406804" y="2751993"/>
            <a:ext cx="3003095" cy="278935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7254" y="2347546"/>
            <a:ext cx="1845013" cy="337624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9622" y="2239019"/>
            <a:ext cx="2351651" cy="3611322"/>
          </a:xfrm>
          <a:prstGeom prst="rect">
            <a:avLst/>
          </a:prstGeom>
        </p:spPr>
      </p:pic>
    </p:spTree>
    <p:extLst>
      <p:ext uri="{BB962C8B-B14F-4D97-AF65-F5344CB8AC3E}">
        <p14:creationId xmlns:p14="http://schemas.microsoft.com/office/powerpoint/2010/main" val="2070603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p:cNvPicPr>
            <a:picLocks noChangeAspect="1"/>
          </p:cNvPicPr>
          <p:nvPr/>
        </p:nvPicPr>
        <p:blipFill>
          <a:blip r:embed="rId2"/>
          <a:stretch>
            <a:fillRect/>
          </a:stretch>
        </p:blipFill>
        <p:spPr>
          <a:xfrm>
            <a:off x="9144000" y="0"/>
            <a:ext cx="3048000" cy="6892119"/>
          </a:xfrm>
          <a:prstGeom prst="rect">
            <a:avLst/>
          </a:prstGeom>
        </p:spPr>
      </p:pic>
      <p:sp>
        <p:nvSpPr>
          <p:cNvPr id="7" name="Text 0"/>
          <p:cNvSpPr/>
          <p:nvPr/>
        </p:nvSpPr>
        <p:spPr>
          <a:xfrm>
            <a:off x="265867" y="975220"/>
            <a:ext cx="8091618" cy="1292272"/>
          </a:xfrm>
          <a:prstGeom prst="rect">
            <a:avLst/>
          </a:prstGeom>
          <a:noFill/>
          <a:ln/>
        </p:spPr>
        <p:txBody>
          <a:bodyPr wrap="square" lIns="0" tIns="0" rIns="0" bIns="0" rtlCol="0" anchor="t"/>
          <a:lstStyle/>
          <a:p>
            <a:pPr marL="0" indent="0">
              <a:lnSpc>
                <a:spcPts val="6050"/>
              </a:lnSpc>
              <a:buNone/>
            </a:pPr>
            <a:r>
              <a:rPr lang="en-US" sz="4850" dirty="0">
                <a:solidFill>
                  <a:srgbClr val="CBCCCE"/>
                </a:solidFill>
                <a:latin typeface="Instrument Sans Semi Bold" pitchFamily="34" charset="0"/>
                <a:ea typeface="Instrument Sans Semi Bold" pitchFamily="34" charset="-122"/>
                <a:cs typeface="Instrument Sans Semi Bold" pitchFamily="34" charset="-120"/>
              </a:rPr>
              <a:t>Conclusion and Future Work</a:t>
            </a:r>
            <a:endParaRPr lang="en-US" sz="4850" dirty="0"/>
          </a:p>
        </p:txBody>
      </p:sp>
      <p:sp>
        <p:nvSpPr>
          <p:cNvPr id="8" name="Text 1"/>
          <p:cNvSpPr/>
          <p:nvPr/>
        </p:nvSpPr>
        <p:spPr>
          <a:xfrm>
            <a:off x="724886" y="2750371"/>
            <a:ext cx="7997909" cy="2823830"/>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Instrument Sans Medium" pitchFamily="34" charset="0"/>
                <a:ea typeface="Instrument Sans Medium" pitchFamily="34" charset="-122"/>
                <a:cs typeface="Instrument Sans Medium" pitchFamily="34" charset="-120"/>
              </a:rPr>
              <a:t>Our blood bank management system has successfully addressed the challenges of traditional blood bank operations, streamlining processes and improving patient care. Looking ahead, we aim to integrate the system with other healthcare systems, explore advanced security measures, and expand its capabilities to support larger-scale operations.</a:t>
            </a:r>
            <a:endParaRPr lang="en-US" sz="1900" dirty="0"/>
          </a:p>
        </p:txBody>
      </p:sp>
      <p:pic>
        <p:nvPicPr>
          <p:cNvPr id="9" name="Image 0" descr="preencoded.png"/>
          <p:cNvPicPr>
            <a:picLocks noChangeAspect="1"/>
          </p:cNvPicPr>
          <p:nvPr/>
        </p:nvPicPr>
        <p:blipFill>
          <a:blip r:embed="rId3"/>
          <a:stretch>
            <a:fillRect/>
          </a:stretch>
        </p:blipFill>
        <p:spPr>
          <a:xfrm flipV="1">
            <a:off x="12929191" y="8070111"/>
            <a:ext cx="945116" cy="186994"/>
          </a:xfrm>
          <a:prstGeom prst="rect">
            <a:avLst/>
          </a:prstGeom>
        </p:spPr>
      </p:pic>
    </p:spTree>
    <p:extLst>
      <p:ext uri="{BB962C8B-B14F-4D97-AF65-F5344CB8AC3E}">
        <p14:creationId xmlns:p14="http://schemas.microsoft.com/office/powerpoint/2010/main" val="3007006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446" y="237636"/>
            <a:ext cx="10515600" cy="1490052"/>
          </a:xfrm>
        </p:spPr>
        <p:txBody>
          <a:bodyPr>
            <a:noAutofit/>
          </a:bodyPr>
          <a:lstStyle/>
          <a:p>
            <a:pPr algn="ctr"/>
            <a:r>
              <a:rPr lang="en-US" sz="2800" dirty="0" smtClean="0">
                <a:latin typeface="Times New Roman" panose="02020603050405020304" pitchFamily="18" charset="0"/>
                <a:cs typeface="Times New Roman" panose="02020603050405020304" pitchFamily="18" charset="0"/>
              </a:rPr>
              <a:t>Final year presentation</a:t>
            </a:r>
            <a:br>
              <a:rPr lang="en-US"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on </a:t>
            </a:r>
            <a:r>
              <a:rPr lang="en-US" sz="2400" b="1" dirty="0">
                <a:latin typeface="Times New Roman" panose="02020603050405020304" pitchFamily="18" charset="0"/>
                <a:cs typeface="Times New Roman" panose="02020603050405020304" pitchFamily="18" charset="0"/>
              </a:rPr>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Web-Base Application </a:t>
            </a:r>
            <a:r>
              <a:rPr lang="en-US" sz="2400" b="1" dirty="0" smtClean="0">
                <a:latin typeface="Times New Roman" panose="02020603050405020304" pitchFamily="18" charset="0"/>
                <a:cs typeface="Times New Roman" panose="02020603050405020304" pitchFamily="18" charset="0"/>
              </a:rPr>
              <a:t>“Blood bank Management </a:t>
            </a:r>
            <a:r>
              <a:rPr lang="en-US" sz="2400" b="1" dirty="0">
                <a:latin typeface="Times New Roman" panose="02020603050405020304" pitchFamily="18" charset="0"/>
                <a:cs typeface="Times New Roman" panose="02020603050405020304" pitchFamily="18" charset="0"/>
              </a:rPr>
              <a:t>System” </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16219" y="2738804"/>
            <a:ext cx="10515600" cy="2501778"/>
          </a:xfrm>
        </p:spPr>
        <p:txBody>
          <a:bodyPr/>
          <a:lstStyle/>
          <a:p>
            <a:pPr marL="0" indent="0" algn="ctr">
              <a:buNone/>
            </a:pPr>
            <a:r>
              <a:rPr lang="en-US" b="1" dirty="0" smtClean="0">
                <a:latin typeface="Times New Roman" panose="02020603050405020304" pitchFamily="18" charset="0"/>
                <a:cs typeface="Times New Roman" panose="02020603050405020304" pitchFamily="18" charset="0"/>
              </a:rPr>
              <a:t>Department of computer science,</a:t>
            </a:r>
          </a:p>
          <a:p>
            <a:pPr marL="0" indent="0" algn="ctr">
              <a:buNone/>
            </a:pPr>
            <a:r>
              <a:rPr lang="en-US" b="1" dirty="0" smtClean="0">
                <a:latin typeface="Times New Roman" panose="02020603050405020304" pitchFamily="18" charset="0"/>
                <a:cs typeface="Times New Roman" panose="02020603050405020304" pitchFamily="18" charset="0"/>
              </a:rPr>
              <a:t>Program (Information Technology &amp; Software Engineering) </a:t>
            </a:r>
          </a:p>
          <a:p>
            <a:pPr marL="0" indent="0" algn="ctr">
              <a:buNone/>
            </a:pPr>
            <a:r>
              <a:rPr lang="en-US" b="1" dirty="0" smtClean="0">
                <a:latin typeface="Times New Roman" panose="02020603050405020304" pitchFamily="18" charset="0"/>
                <a:cs typeface="Times New Roman" panose="02020603050405020304" pitchFamily="18" charset="0"/>
              </a:rPr>
              <a:t>Karakoram international University, </a:t>
            </a:r>
            <a:r>
              <a:rPr lang="en-US" b="1" dirty="0" err="1" smtClean="0">
                <a:latin typeface="Times New Roman" panose="02020603050405020304" pitchFamily="18" charset="0"/>
                <a:cs typeface="Times New Roman" panose="02020603050405020304" pitchFamily="18" charset="0"/>
              </a:rPr>
              <a:t>Gilgit</a:t>
            </a:r>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098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861" y="452803"/>
            <a:ext cx="10515600" cy="4998794"/>
          </a:xfrm>
        </p:spPr>
        <p:txBody>
          <a:bodyPr>
            <a:normAutofit fontScale="92500" lnSpcReduction="10000"/>
          </a:bodyPr>
          <a:lstStyle/>
          <a:p>
            <a:pPr marL="0" indent="0" algn="ctr">
              <a:buNone/>
            </a:pPr>
            <a:r>
              <a:rPr lang="en-US" b="1" dirty="0" smtClean="0">
                <a:latin typeface="Times New Roman" panose="02020603050405020304" pitchFamily="18" charset="0"/>
                <a:cs typeface="Times New Roman" panose="02020603050405020304" pitchFamily="18" charset="0"/>
              </a:rPr>
              <a:t>PRESENTED BY:</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Adnan Ali Shah(2020-KIU-BS2070)</a:t>
            </a:r>
            <a:br>
              <a:rPr lang="en-US" dirty="0" smtClean="0">
                <a:latin typeface="Times New Roman" panose="02020603050405020304" pitchFamily="18" charset="0"/>
                <a:cs typeface="Times New Roman" panose="02020603050405020304" pitchFamily="18" charset="0"/>
              </a:rPr>
            </a:br>
            <a:r>
              <a:rPr lang="en-US" dirty="0" err="1" smtClean="0">
                <a:latin typeface="Times New Roman" panose="02020603050405020304" pitchFamily="18" charset="0"/>
                <a:cs typeface="Times New Roman" panose="02020603050405020304" pitchFamily="18" charset="0"/>
              </a:rPr>
              <a:t>Wajid</a:t>
            </a:r>
            <a:r>
              <a:rPr lang="en-US" dirty="0" smtClean="0">
                <a:latin typeface="Times New Roman" panose="02020603050405020304" pitchFamily="18" charset="0"/>
                <a:cs typeface="Times New Roman" panose="02020603050405020304" pitchFamily="18" charset="0"/>
              </a:rPr>
              <a:t> Ali(2020-KIU-BS2064)</a:t>
            </a:r>
            <a:br>
              <a:rPr lang="en-US" dirty="0" smtClean="0">
                <a:latin typeface="Times New Roman" panose="02020603050405020304" pitchFamily="18" charset="0"/>
                <a:cs typeface="Times New Roman" panose="02020603050405020304" pitchFamily="18" charset="0"/>
              </a:rPr>
            </a:br>
            <a:r>
              <a:rPr lang="en-US" sz="1900" dirty="0" smtClean="0">
                <a:latin typeface="Times New Roman" panose="02020603050405020304" pitchFamily="18" charset="0"/>
                <a:cs typeface="Times New Roman" panose="02020603050405020304" pitchFamily="18" charset="0"/>
              </a:rPr>
              <a:t/>
            </a:r>
            <a:br>
              <a:rPr lang="en-US" sz="1900" dirty="0" smtClean="0">
                <a:latin typeface="Times New Roman" panose="02020603050405020304" pitchFamily="18" charset="0"/>
                <a:cs typeface="Times New Roman" panose="02020603050405020304" pitchFamily="18" charset="0"/>
              </a:rPr>
            </a:br>
            <a:r>
              <a:rPr lang="en-US" sz="3000" b="1" dirty="0" smtClean="0">
                <a:latin typeface="Times New Roman" panose="02020603050405020304" pitchFamily="18" charset="0"/>
                <a:cs typeface="Times New Roman" panose="02020603050405020304" pitchFamily="18" charset="0"/>
              </a:rPr>
              <a:t>FINAL YEAR PROJECT COMMITTEE</a:t>
            </a:r>
            <a:br>
              <a:rPr lang="en-US" sz="3000" b="1" dirty="0" smtClean="0">
                <a:latin typeface="Times New Roman" panose="02020603050405020304" pitchFamily="18" charset="0"/>
                <a:cs typeface="Times New Roman" panose="02020603050405020304" pitchFamily="18" charset="0"/>
              </a:rPr>
            </a:br>
            <a:r>
              <a:rPr lang="en-US" sz="3000" b="1" dirty="0" smtClean="0">
                <a:latin typeface="Times New Roman" panose="02020603050405020304" pitchFamily="18" charset="0"/>
                <a:cs typeface="Times New Roman" panose="02020603050405020304" pitchFamily="18" charset="0"/>
              </a:rPr>
              <a:t>DEPARTMENT OF COMPUTER SCIENCE</a:t>
            </a:r>
            <a:br>
              <a:rPr lang="en-US" sz="3000"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S</a:t>
            </a:r>
            <a:r>
              <a:rPr lang="en-US" sz="3600" b="1" dirty="0" smtClean="0">
                <a:latin typeface="Times New Roman" panose="02020603050405020304" pitchFamily="18" charset="0"/>
                <a:cs typeface="Times New Roman" panose="02020603050405020304" pitchFamily="18" charset="0"/>
              </a:rPr>
              <a:t>upervised </a:t>
            </a:r>
            <a:r>
              <a:rPr lang="en-US" sz="3600" b="1" dirty="0" smtClean="0">
                <a:latin typeface="Times New Roman" panose="02020603050405020304" pitchFamily="18" charset="0"/>
                <a:cs typeface="Times New Roman" panose="02020603050405020304" pitchFamily="18" charset="0"/>
              </a:rPr>
              <a:t>By:</a:t>
            </a: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4000" b="1" dirty="0" smtClean="0">
                <a:latin typeface="Times New Roman" panose="02020603050405020304" pitchFamily="18" charset="0"/>
                <a:cs typeface="Times New Roman" panose="02020603050405020304" pitchFamily="18" charset="0"/>
              </a:rPr>
              <a:t>Dr. Gul Sahar</a:t>
            </a:r>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87083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p:cNvPicPr>
            <a:picLocks noChangeAspect="1"/>
          </p:cNvPicPr>
          <p:nvPr/>
        </p:nvPicPr>
        <p:blipFill>
          <a:blip r:embed="rId2"/>
          <a:stretch>
            <a:fillRect/>
          </a:stretch>
        </p:blipFill>
        <p:spPr>
          <a:xfrm>
            <a:off x="7620000" y="0"/>
            <a:ext cx="4572000" cy="6858000"/>
          </a:xfrm>
          <a:prstGeom prst="rect">
            <a:avLst/>
          </a:prstGeom>
        </p:spPr>
      </p:pic>
      <p:sp>
        <p:nvSpPr>
          <p:cNvPr id="5" name="Text 0"/>
          <p:cNvSpPr/>
          <p:nvPr/>
        </p:nvSpPr>
        <p:spPr>
          <a:xfrm>
            <a:off x="696442" y="826304"/>
            <a:ext cx="7415927" cy="1081628"/>
          </a:xfrm>
          <a:prstGeom prst="rect">
            <a:avLst/>
          </a:prstGeom>
          <a:noFill/>
          <a:ln/>
        </p:spPr>
        <p:txBody>
          <a:bodyPr wrap="square" lIns="0" tIns="0" rIns="0" bIns="0" rtlCol="0" anchor="t"/>
          <a:lstStyle/>
          <a:p>
            <a:pPr marL="0" indent="0">
              <a:lnSpc>
                <a:spcPts val="8350"/>
              </a:lnSpc>
              <a:buNone/>
            </a:pPr>
            <a:r>
              <a:rPr lang="en-US" sz="36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Streamlining Blood Bank Operations</a:t>
            </a:r>
            <a:endParaRPr lang="en-US" sz="3600" dirty="0">
              <a:latin typeface="Times New Roman" panose="02020603050405020304" pitchFamily="18" charset="0"/>
              <a:cs typeface="Times New Roman" panose="02020603050405020304" pitchFamily="18" charset="0"/>
            </a:endParaRPr>
          </a:p>
        </p:txBody>
      </p:sp>
      <p:sp>
        <p:nvSpPr>
          <p:cNvPr id="9" name="Text 1"/>
          <p:cNvSpPr/>
          <p:nvPr/>
        </p:nvSpPr>
        <p:spPr>
          <a:xfrm>
            <a:off x="1352201" y="2667265"/>
            <a:ext cx="6104407" cy="1975247"/>
          </a:xfrm>
          <a:prstGeom prst="rect">
            <a:avLst/>
          </a:prstGeom>
          <a:noFill/>
          <a:ln/>
        </p:spPr>
        <p:txBody>
          <a:bodyPr wrap="square" lIns="0" tIns="0" rIns="0" bIns="0" rtlCol="0" anchor="t"/>
          <a:lstStyle/>
          <a:p>
            <a:pPr marL="0" indent="0">
              <a:lnSpc>
                <a:spcPts val="3100"/>
              </a:lnSpc>
              <a:buNone/>
            </a:pPr>
            <a:r>
              <a:rPr lang="en-US" sz="2000" dirty="0">
                <a:solidFill>
                  <a:srgbClr val="CFD0D8"/>
                </a:solidFill>
                <a:latin typeface="Times New Roman" panose="02020603050405020304" pitchFamily="18" charset="0"/>
                <a:ea typeface="Instrument Sans Medium" pitchFamily="34" charset="-122"/>
                <a:cs typeface="Times New Roman" panose="02020603050405020304" pitchFamily="18" charset="0"/>
              </a:rPr>
              <a:t>Our project aims to revolutionize blood bank management, </a:t>
            </a:r>
            <a:endParaRPr lang="en-US" sz="2000" dirty="0" smtClean="0">
              <a:solidFill>
                <a:srgbClr val="CFD0D8"/>
              </a:solidFill>
              <a:latin typeface="Times New Roman" panose="02020603050405020304" pitchFamily="18" charset="0"/>
              <a:ea typeface="Instrument Sans Medium" pitchFamily="34" charset="-122"/>
              <a:cs typeface="Times New Roman" panose="02020603050405020304" pitchFamily="18" charset="0"/>
            </a:endParaRPr>
          </a:p>
          <a:p>
            <a:pPr marL="0" indent="0">
              <a:lnSpc>
                <a:spcPts val="3100"/>
              </a:lnSpc>
              <a:buNone/>
            </a:pPr>
            <a:r>
              <a:rPr lang="en-US" sz="2000" dirty="0" smtClean="0">
                <a:solidFill>
                  <a:srgbClr val="CFD0D8"/>
                </a:solidFill>
                <a:latin typeface="Times New Roman" panose="02020603050405020304" pitchFamily="18" charset="0"/>
                <a:ea typeface="Instrument Sans Medium" pitchFamily="34" charset="-122"/>
                <a:cs typeface="Times New Roman" panose="02020603050405020304" pitchFamily="18" charset="0"/>
              </a:rPr>
              <a:t>addressing </a:t>
            </a:r>
            <a:r>
              <a:rPr lang="en-US" sz="2000" dirty="0">
                <a:solidFill>
                  <a:srgbClr val="CFD0D8"/>
                </a:solidFill>
                <a:latin typeface="Times New Roman" panose="02020603050405020304" pitchFamily="18" charset="0"/>
                <a:ea typeface="Instrument Sans Medium" pitchFamily="34" charset="-122"/>
                <a:cs typeface="Times New Roman" panose="02020603050405020304" pitchFamily="18" charset="0"/>
              </a:rPr>
              <a:t>the critical need for safe and sufficient blood </a:t>
            </a:r>
            <a:endParaRPr lang="en-US" sz="2000" dirty="0" smtClean="0">
              <a:solidFill>
                <a:srgbClr val="CFD0D8"/>
              </a:solidFill>
              <a:latin typeface="Times New Roman" panose="02020603050405020304" pitchFamily="18" charset="0"/>
              <a:ea typeface="Instrument Sans Medium" pitchFamily="34" charset="-122"/>
              <a:cs typeface="Times New Roman" panose="02020603050405020304" pitchFamily="18" charset="0"/>
            </a:endParaRPr>
          </a:p>
          <a:p>
            <a:pPr marL="0" indent="0">
              <a:lnSpc>
                <a:spcPts val="3100"/>
              </a:lnSpc>
              <a:buNone/>
            </a:pPr>
            <a:r>
              <a:rPr lang="en-US" sz="2000" dirty="0" smtClean="0">
                <a:solidFill>
                  <a:srgbClr val="CFD0D8"/>
                </a:solidFill>
                <a:latin typeface="Times New Roman" panose="02020603050405020304" pitchFamily="18" charset="0"/>
                <a:ea typeface="Instrument Sans Medium" pitchFamily="34" charset="-122"/>
                <a:cs typeface="Times New Roman" panose="02020603050405020304" pitchFamily="18" charset="0"/>
              </a:rPr>
              <a:t>supplies </a:t>
            </a:r>
            <a:r>
              <a:rPr lang="en-US" sz="2000" dirty="0">
                <a:solidFill>
                  <a:srgbClr val="CFD0D8"/>
                </a:solidFill>
                <a:latin typeface="Times New Roman" panose="02020603050405020304" pitchFamily="18" charset="0"/>
                <a:ea typeface="Instrument Sans Medium" pitchFamily="34" charset="-122"/>
                <a:cs typeface="Times New Roman" panose="02020603050405020304" pitchFamily="18" charset="0"/>
              </a:rPr>
              <a:t>in healthcare. By leveraging an online platform</a:t>
            </a:r>
            <a:r>
              <a:rPr lang="en-US" sz="2000" dirty="0" smtClean="0">
                <a:solidFill>
                  <a:srgbClr val="CFD0D8"/>
                </a:solidFill>
                <a:latin typeface="Times New Roman" panose="02020603050405020304" pitchFamily="18" charset="0"/>
                <a:ea typeface="Instrument Sans Medium" pitchFamily="34" charset="-122"/>
                <a:cs typeface="Times New Roman" panose="02020603050405020304" pitchFamily="18" charset="0"/>
              </a:rPr>
              <a:t>,</a:t>
            </a:r>
          </a:p>
          <a:p>
            <a:pPr marL="0" indent="0">
              <a:lnSpc>
                <a:spcPts val="3100"/>
              </a:lnSpc>
              <a:buNone/>
            </a:pPr>
            <a:r>
              <a:rPr lang="en-US" sz="2000" dirty="0" smtClean="0">
                <a:solidFill>
                  <a:srgbClr val="CFD0D8"/>
                </a:solidFill>
                <a:latin typeface="Times New Roman" panose="02020603050405020304" pitchFamily="18" charset="0"/>
                <a:ea typeface="Instrument Sans Medium" pitchFamily="34" charset="-122"/>
                <a:cs typeface="Times New Roman" panose="02020603050405020304" pitchFamily="18" charset="0"/>
              </a:rPr>
              <a:t>we </a:t>
            </a:r>
            <a:r>
              <a:rPr lang="en-US" sz="2000" dirty="0">
                <a:solidFill>
                  <a:srgbClr val="CFD0D8"/>
                </a:solidFill>
                <a:latin typeface="Times New Roman" panose="02020603050405020304" pitchFamily="18" charset="0"/>
                <a:ea typeface="Instrument Sans Medium" pitchFamily="34" charset="-122"/>
                <a:cs typeface="Times New Roman" panose="02020603050405020304" pitchFamily="18" charset="0"/>
              </a:rPr>
              <a:t>strive to reduce human error, improve data accuracy, </a:t>
            </a:r>
            <a:endParaRPr lang="en-US" sz="2000" dirty="0" smtClean="0">
              <a:solidFill>
                <a:srgbClr val="CFD0D8"/>
              </a:solidFill>
              <a:latin typeface="Times New Roman" panose="02020603050405020304" pitchFamily="18" charset="0"/>
              <a:ea typeface="Instrument Sans Medium" pitchFamily="34" charset="-122"/>
              <a:cs typeface="Times New Roman" panose="02020603050405020304" pitchFamily="18" charset="0"/>
            </a:endParaRPr>
          </a:p>
          <a:p>
            <a:pPr marL="0" indent="0">
              <a:lnSpc>
                <a:spcPts val="3100"/>
              </a:lnSpc>
              <a:buNone/>
            </a:pPr>
            <a:r>
              <a:rPr lang="en-US" sz="2000" dirty="0" smtClean="0">
                <a:solidFill>
                  <a:srgbClr val="CFD0D8"/>
                </a:solidFill>
                <a:latin typeface="Times New Roman" panose="02020603050405020304" pitchFamily="18" charset="0"/>
                <a:ea typeface="Instrument Sans Medium" pitchFamily="34" charset="-122"/>
                <a:cs typeface="Times New Roman" panose="02020603050405020304" pitchFamily="18" charset="0"/>
              </a:rPr>
              <a:t>and </a:t>
            </a:r>
            <a:r>
              <a:rPr lang="en-US" sz="2000" dirty="0">
                <a:solidFill>
                  <a:srgbClr val="CFD0D8"/>
                </a:solidFill>
                <a:latin typeface="Times New Roman" panose="02020603050405020304" pitchFamily="18" charset="0"/>
                <a:ea typeface="Instrument Sans Medium" pitchFamily="34" charset="-122"/>
                <a:cs typeface="Times New Roman" panose="02020603050405020304" pitchFamily="18" charset="0"/>
              </a:rPr>
              <a:t>ensure timely blood availability during emergencies.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3997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p:cNvPicPr>
            <a:picLocks noChangeAspect="1"/>
          </p:cNvPicPr>
          <p:nvPr/>
        </p:nvPicPr>
        <p:blipFill>
          <a:blip r:embed="rId2"/>
          <a:stretch>
            <a:fillRect/>
          </a:stretch>
        </p:blipFill>
        <p:spPr>
          <a:xfrm>
            <a:off x="7712319" y="10290"/>
            <a:ext cx="4479681" cy="6847710"/>
          </a:xfrm>
          <a:prstGeom prst="rect">
            <a:avLst/>
          </a:prstGeom>
        </p:spPr>
      </p:pic>
      <p:sp>
        <p:nvSpPr>
          <p:cNvPr id="16" name="Text 0"/>
          <p:cNvSpPr/>
          <p:nvPr/>
        </p:nvSpPr>
        <p:spPr>
          <a:xfrm>
            <a:off x="407715" y="72366"/>
            <a:ext cx="6551398" cy="1233090"/>
          </a:xfrm>
          <a:prstGeom prst="rect">
            <a:avLst/>
          </a:prstGeom>
          <a:noFill/>
          <a:ln/>
        </p:spPr>
        <p:txBody>
          <a:bodyPr wrap="square" lIns="0" tIns="0" rIns="0" bIns="0" rtlCol="0" anchor="t"/>
          <a:lstStyle/>
          <a:p>
            <a:pPr marL="0" indent="0">
              <a:lnSpc>
                <a:spcPts val="5150"/>
              </a:lnSpc>
              <a:buNone/>
            </a:pPr>
            <a:r>
              <a:rPr lang="en-US" sz="44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Challenges in Blood Bank Management</a:t>
            </a:r>
            <a:endParaRPr lang="en-US" sz="4400" dirty="0">
              <a:latin typeface="Times New Roman" panose="02020603050405020304" pitchFamily="18" charset="0"/>
              <a:cs typeface="Times New Roman" panose="02020603050405020304" pitchFamily="18" charset="0"/>
            </a:endParaRPr>
          </a:p>
        </p:txBody>
      </p:sp>
      <p:sp>
        <p:nvSpPr>
          <p:cNvPr id="17" name="Shape 1"/>
          <p:cNvSpPr/>
          <p:nvPr/>
        </p:nvSpPr>
        <p:spPr>
          <a:xfrm>
            <a:off x="302207" y="1487576"/>
            <a:ext cx="6771205" cy="1610882"/>
          </a:xfrm>
          <a:prstGeom prst="roundRect">
            <a:avLst>
              <a:gd name="adj" fmla="val 1237"/>
            </a:avLst>
          </a:prstGeom>
          <a:solidFill>
            <a:srgbClr val="3D3D42"/>
          </a:solidFill>
          <a:ln w="7620">
            <a:solidFill>
              <a:srgbClr val="56565B"/>
            </a:solidFill>
            <a:prstDash val="solid"/>
          </a:ln>
        </p:spPr>
      </p:sp>
      <p:sp>
        <p:nvSpPr>
          <p:cNvPr id="18" name="Text 2"/>
          <p:cNvSpPr/>
          <p:nvPr/>
        </p:nvSpPr>
        <p:spPr>
          <a:xfrm>
            <a:off x="467217" y="1628699"/>
            <a:ext cx="2431911" cy="385632"/>
          </a:xfrm>
          <a:prstGeom prst="rect">
            <a:avLst/>
          </a:prstGeom>
          <a:noFill/>
          <a:ln/>
        </p:spPr>
        <p:txBody>
          <a:bodyPr wrap="none" lIns="0" tIns="0" rIns="0" bIns="0" rtlCol="0" anchor="t"/>
          <a:lstStyle/>
          <a:p>
            <a:pPr marL="0" indent="0">
              <a:lnSpc>
                <a:spcPts val="2550"/>
              </a:lnSpc>
              <a:buNone/>
            </a:pPr>
            <a:r>
              <a:rPr lang="en-US" sz="24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Manual Errors</a:t>
            </a:r>
            <a:endParaRPr lang="en-US" sz="2400" dirty="0">
              <a:latin typeface="Times New Roman" panose="02020603050405020304" pitchFamily="18" charset="0"/>
              <a:cs typeface="Times New Roman" panose="02020603050405020304" pitchFamily="18" charset="0"/>
            </a:endParaRPr>
          </a:p>
        </p:txBody>
      </p:sp>
      <p:sp>
        <p:nvSpPr>
          <p:cNvPr id="19" name="Text 3"/>
          <p:cNvSpPr/>
          <p:nvPr/>
        </p:nvSpPr>
        <p:spPr>
          <a:xfrm>
            <a:off x="497991" y="2074933"/>
            <a:ext cx="6697839" cy="479181"/>
          </a:xfrm>
          <a:prstGeom prst="rect">
            <a:avLst/>
          </a:prstGeom>
          <a:noFill/>
          <a:ln/>
        </p:spPr>
        <p:txBody>
          <a:bodyPr wrap="square" lIns="0" tIns="0" rIns="0" bIns="0" rtlCol="0" anchor="t"/>
          <a:lstStyle/>
          <a:p>
            <a:pPr marL="0" indent="0">
              <a:lnSpc>
                <a:spcPts val="2600"/>
              </a:lnSpc>
              <a:buNone/>
            </a:pP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Hospitals and blood banks face challenges like manual errors, delayed responses, and miscommunication in managing donations and transfusions.</a:t>
            </a:r>
            <a:endParaRPr lang="en-US" dirty="0">
              <a:latin typeface="Times New Roman" panose="02020603050405020304" pitchFamily="18" charset="0"/>
              <a:cs typeface="Times New Roman" panose="02020603050405020304" pitchFamily="18" charset="0"/>
            </a:endParaRPr>
          </a:p>
        </p:txBody>
      </p:sp>
      <p:sp>
        <p:nvSpPr>
          <p:cNvPr id="20" name="Shape 4"/>
          <p:cNvSpPr/>
          <p:nvPr/>
        </p:nvSpPr>
        <p:spPr>
          <a:xfrm>
            <a:off x="296451" y="3262989"/>
            <a:ext cx="7100917" cy="1406769"/>
          </a:xfrm>
          <a:prstGeom prst="roundRect">
            <a:avLst>
              <a:gd name="adj" fmla="val 5650"/>
            </a:avLst>
          </a:prstGeom>
          <a:solidFill>
            <a:srgbClr val="3D3D42"/>
          </a:solidFill>
          <a:ln w="7620">
            <a:solidFill>
              <a:srgbClr val="56565B"/>
            </a:solidFill>
            <a:prstDash val="solid"/>
          </a:ln>
        </p:spPr>
      </p:sp>
      <p:sp>
        <p:nvSpPr>
          <p:cNvPr id="21" name="Text 5"/>
          <p:cNvSpPr/>
          <p:nvPr/>
        </p:nvSpPr>
        <p:spPr>
          <a:xfrm>
            <a:off x="497991" y="3331098"/>
            <a:ext cx="2618244" cy="155939"/>
          </a:xfrm>
          <a:prstGeom prst="rect">
            <a:avLst/>
          </a:prstGeom>
          <a:noFill/>
          <a:ln/>
        </p:spPr>
        <p:txBody>
          <a:bodyPr wrap="none" lIns="0" tIns="0" rIns="0" bIns="0" rtlCol="0" anchor="t"/>
          <a:lstStyle/>
          <a:p>
            <a:pPr marL="0" indent="0">
              <a:lnSpc>
                <a:spcPts val="2550"/>
              </a:lnSpc>
              <a:buNone/>
            </a:pPr>
            <a:r>
              <a:rPr lang="en-US" sz="24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Lack of Real-Time Data</a:t>
            </a:r>
            <a:endParaRPr lang="en-US" sz="2400" dirty="0">
              <a:latin typeface="Times New Roman" panose="02020603050405020304" pitchFamily="18" charset="0"/>
              <a:cs typeface="Times New Roman" panose="02020603050405020304" pitchFamily="18" charset="0"/>
            </a:endParaRPr>
          </a:p>
        </p:txBody>
      </p:sp>
      <p:sp>
        <p:nvSpPr>
          <p:cNvPr id="22" name="Text 6"/>
          <p:cNvSpPr/>
          <p:nvPr/>
        </p:nvSpPr>
        <p:spPr>
          <a:xfrm>
            <a:off x="497989" y="3774650"/>
            <a:ext cx="6697839" cy="319455"/>
          </a:xfrm>
          <a:prstGeom prst="rect">
            <a:avLst/>
          </a:prstGeom>
          <a:noFill/>
          <a:ln/>
        </p:spPr>
        <p:txBody>
          <a:bodyPr wrap="square" lIns="0" tIns="0" rIns="0" bIns="0" rtlCol="0" anchor="t"/>
          <a:lstStyle/>
          <a:p>
            <a:pPr marL="0" indent="0">
              <a:lnSpc>
                <a:spcPts val="2600"/>
              </a:lnSpc>
              <a:buNone/>
            </a:pP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The absence of a centralized system for tracking blood inventory in real-time leads to the risk of using expired or incompatible blood.</a:t>
            </a:r>
            <a:endParaRPr lang="en-US" dirty="0">
              <a:latin typeface="Times New Roman" panose="02020603050405020304" pitchFamily="18" charset="0"/>
              <a:cs typeface="Times New Roman" panose="02020603050405020304" pitchFamily="18" charset="0"/>
            </a:endParaRPr>
          </a:p>
        </p:txBody>
      </p:sp>
      <p:sp>
        <p:nvSpPr>
          <p:cNvPr id="23" name="Shape 7"/>
          <p:cNvSpPr/>
          <p:nvPr/>
        </p:nvSpPr>
        <p:spPr>
          <a:xfrm>
            <a:off x="289750" y="4834289"/>
            <a:ext cx="7100917" cy="1737203"/>
          </a:xfrm>
          <a:prstGeom prst="roundRect">
            <a:avLst>
              <a:gd name="adj" fmla="val 5650"/>
            </a:avLst>
          </a:prstGeom>
          <a:solidFill>
            <a:srgbClr val="3D3D42"/>
          </a:solidFill>
          <a:ln w="7620">
            <a:solidFill>
              <a:srgbClr val="56565B"/>
            </a:solidFill>
            <a:prstDash val="solid"/>
          </a:ln>
        </p:spPr>
      </p:sp>
      <p:sp>
        <p:nvSpPr>
          <p:cNvPr id="24" name="Text 8"/>
          <p:cNvSpPr/>
          <p:nvPr/>
        </p:nvSpPr>
        <p:spPr>
          <a:xfrm>
            <a:off x="491288" y="5043306"/>
            <a:ext cx="2431911" cy="155939"/>
          </a:xfrm>
          <a:prstGeom prst="rect">
            <a:avLst/>
          </a:prstGeom>
          <a:noFill/>
          <a:ln/>
        </p:spPr>
        <p:txBody>
          <a:bodyPr wrap="none" lIns="0" tIns="0" rIns="0" bIns="0" rtlCol="0" anchor="t"/>
          <a:lstStyle/>
          <a:p>
            <a:pPr marL="0" indent="0">
              <a:lnSpc>
                <a:spcPts val="2550"/>
              </a:lnSpc>
              <a:buNone/>
            </a:pPr>
            <a:r>
              <a:rPr lang="en-US" sz="24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Need for Integration</a:t>
            </a:r>
            <a:endParaRPr lang="en-US" sz="2400" dirty="0">
              <a:latin typeface="Times New Roman" panose="02020603050405020304" pitchFamily="18" charset="0"/>
              <a:cs typeface="Times New Roman" panose="02020603050405020304" pitchFamily="18" charset="0"/>
            </a:endParaRPr>
          </a:p>
        </p:txBody>
      </p:sp>
      <p:sp>
        <p:nvSpPr>
          <p:cNvPr id="25" name="Text 9"/>
          <p:cNvSpPr/>
          <p:nvPr/>
        </p:nvSpPr>
        <p:spPr>
          <a:xfrm>
            <a:off x="491288" y="5543164"/>
            <a:ext cx="6697839" cy="319455"/>
          </a:xfrm>
          <a:prstGeom prst="rect">
            <a:avLst/>
          </a:prstGeom>
          <a:noFill/>
          <a:ln/>
        </p:spPr>
        <p:txBody>
          <a:bodyPr wrap="square" lIns="0" tIns="0" rIns="0" bIns="0" rtlCol="0" anchor="t"/>
          <a:lstStyle/>
          <a:p>
            <a:pPr marL="0" indent="0">
              <a:lnSpc>
                <a:spcPts val="2600"/>
              </a:lnSpc>
              <a:buNone/>
            </a:pP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There is a need for a secure, integrated system to improve operational efficiency and patient outcomes in blood bank management.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2883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0"/>
          <p:cNvSpPr/>
          <p:nvPr/>
        </p:nvSpPr>
        <p:spPr>
          <a:xfrm>
            <a:off x="613827" y="684298"/>
            <a:ext cx="6133481" cy="1151195"/>
          </a:xfrm>
          <a:prstGeom prst="rect">
            <a:avLst/>
          </a:prstGeom>
          <a:noFill/>
          <a:ln/>
        </p:spPr>
        <p:txBody>
          <a:bodyPr wrap="none" lIns="0" tIns="0" rIns="0" bIns="0" rtlCol="0" anchor="t"/>
          <a:lstStyle/>
          <a:p>
            <a:pPr marL="0" indent="0">
              <a:lnSpc>
                <a:spcPts val="6050"/>
              </a:lnSpc>
              <a:buNone/>
            </a:pPr>
            <a:r>
              <a:rPr lang="en-US" sz="48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Existing Blood Bank Systems</a:t>
            </a:r>
            <a:endParaRPr lang="en-US" sz="4850" dirty="0">
              <a:latin typeface="Times New Roman" panose="02020603050405020304" pitchFamily="18" charset="0"/>
              <a:cs typeface="Times New Roman" panose="02020603050405020304" pitchFamily="18" charset="0"/>
            </a:endParaRPr>
          </a:p>
        </p:txBody>
      </p:sp>
      <p:sp>
        <p:nvSpPr>
          <p:cNvPr id="22" name="Text 1"/>
          <p:cNvSpPr/>
          <p:nvPr/>
        </p:nvSpPr>
        <p:spPr>
          <a:xfrm>
            <a:off x="613827" y="2427765"/>
            <a:ext cx="2265251" cy="575598"/>
          </a:xfrm>
          <a:prstGeom prst="rect">
            <a:avLst/>
          </a:prstGeom>
          <a:noFill/>
          <a:ln/>
        </p:spPr>
        <p:txBody>
          <a:bodyPr wrap="none" lIns="0" tIns="0" rIns="0" bIns="0" rtlCol="0" anchor="t"/>
          <a:lstStyle/>
          <a:p>
            <a:pPr marL="0" indent="0">
              <a:lnSpc>
                <a:spcPts val="3000"/>
              </a:lnSpc>
              <a:buNone/>
            </a:pPr>
            <a:r>
              <a:rPr lang="en-US" sz="24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Manual Systems</a:t>
            </a:r>
            <a:endParaRPr lang="en-US" sz="2400" dirty="0">
              <a:latin typeface="Times New Roman" panose="02020603050405020304" pitchFamily="18" charset="0"/>
              <a:cs typeface="Times New Roman" panose="02020603050405020304" pitchFamily="18" charset="0"/>
            </a:endParaRPr>
          </a:p>
        </p:txBody>
      </p:sp>
      <p:sp>
        <p:nvSpPr>
          <p:cNvPr id="23" name="Text 2"/>
          <p:cNvSpPr/>
          <p:nvPr/>
        </p:nvSpPr>
        <p:spPr>
          <a:xfrm>
            <a:off x="613828" y="3060343"/>
            <a:ext cx="2861802" cy="2357817"/>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Times New Roman" panose="02020603050405020304" pitchFamily="18" charset="0"/>
                <a:ea typeface="Instrument Sans Medium" pitchFamily="34" charset="-122"/>
                <a:cs typeface="Times New Roman" panose="02020603050405020304" pitchFamily="18" charset="0"/>
              </a:rPr>
              <a:t>Traditional blood bank systems rely on manual processes, leading to errors and delays in managing donations and transfusions.</a:t>
            </a:r>
            <a:endParaRPr lang="en-US" sz="1900" dirty="0">
              <a:latin typeface="Times New Roman" panose="02020603050405020304" pitchFamily="18" charset="0"/>
              <a:cs typeface="Times New Roman" panose="02020603050405020304" pitchFamily="18" charset="0"/>
            </a:endParaRPr>
          </a:p>
        </p:txBody>
      </p:sp>
      <p:sp>
        <p:nvSpPr>
          <p:cNvPr id="24" name="Text 3"/>
          <p:cNvSpPr/>
          <p:nvPr/>
        </p:nvSpPr>
        <p:spPr>
          <a:xfrm>
            <a:off x="4482057" y="2427765"/>
            <a:ext cx="2265251" cy="575598"/>
          </a:xfrm>
          <a:prstGeom prst="rect">
            <a:avLst/>
          </a:prstGeom>
          <a:noFill/>
          <a:ln/>
        </p:spPr>
        <p:txBody>
          <a:bodyPr wrap="none" lIns="0" tIns="0" rIns="0" bIns="0" rtlCol="0" anchor="t"/>
          <a:lstStyle/>
          <a:p>
            <a:pPr marL="0" indent="0">
              <a:lnSpc>
                <a:spcPts val="3000"/>
              </a:lnSpc>
              <a:buNone/>
            </a:pPr>
            <a:r>
              <a:rPr lang="en-US" sz="24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Automated Systems</a:t>
            </a:r>
            <a:endParaRPr lang="en-US" sz="2400" dirty="0">
              <a:latin typeface="Times New Roman" panose="02020603050405020304" pitchFamily="18" charset="0"/>
              <a:cs typeface="Times New Roman" panose="02020603050405020304" pitchFamily="18" charset="0"/>
            </a:endParaRPr>
          </a:p>
        </p:txBody>
      </p:sp>
      <p:sp>
        <p:nvSpPr>
          <p:cNvPr id="25" name="Text 4"/>
          <p:cNvSpPr/>
          <p:nvPr/>
        </p:nvSpPr>
        <p:spPr>
          <a:xfrm>
            <a:off x="4426499" y="3101287"/>
            <a:ext cx="3274421" cy="2947270"/>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Times New Roman" panose="02020603050405020304" pitchFamily="18" charset="0"/>
                <a:ea typeface="Instrument Sans Medium" pitchFamily="34" charset="-122"/>
                <a:cs typeface="Times New Roman" panose="02020603050405020304" pitchFamily="18" charset="0"/>
              </a:rPr>
              <a:t>Existing automated systems provide real-time updates but lack comprehensive features for donor management and transfusion requests.</a:t>
            </a:r>
            <a:endParaRPr lang="en-US" sz="1900" dirty="0">
              <a:latin typeface="Times New Roman" panose="02020603050405020304" pitchFamily="18" charset="0"/>
              <a:cs typeface="Times New Roman" panose="02020603050405020304" pitchFamily="18" charset="0"/>
            </a:endParaRPr>
          </a:p>
        </p:txBody>
      </p:sp>
      <p:sp>
        <p:nvSpPr>
          <p:cNvPr id="26" name="Text 5"/>
          <p:cNvSpPr/>
          <p:nvPr/>
        </p:nvSpPr>
        <p:spPr>
          <a:xfrm>
            <a:off x="8350287" y="2427765"/>
            <a:ext cx="2265251" cy="575598"/>
          </a:xfrm>
          <a:prstGeom prst="rect">
            <a:avLst/>
          </a:prstGeom>
          <a:noFill/>
          <a:ln/>
        </p:spPr>
        <p:txBody>
          <a:bodyPr wrap="none" lIns="0" tIns="0" rIns="0" bIns="0" rtlCol="0" anchor="t"/>
          <a:lstStyle/>
          <a:p>
            <a:pPr marL="0" indent="0">
              <a:lnSpc>
                <a:spcPts val="3000"/>
              </a:lnSpc>
              <a:buNone/>
            </a:pPr>
            <a:r>
              <a:rPr lang="en-US" sz="24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Our Approach</a:t>
            </a:r>
            <a:endParaRPr lang="en-US" sz="2400" dirty="0">
              <a:latin typeface="Times New Roman" panose="02020603050405020304" pitchFamily="18" charset="0"/>
              <a:cs typeface="Times New Roman" panose="02020603050405020304" pitchFamily="18" charset="0"/>
            </a:endParaRPr>
          </a:p>
        </p:txBody>
      </p:sp>
      <p:sp>
        <p:nvSpPr>
          <p:cNvPr id="27" name="Text 6"/>
          <p:cNvSpPr/>
          <p:nvPr/>
        </p:nvSpPr>
        <p:spPr>
          <a:xfrm>
            <a:off x="8350287" y="3101287"/>
            <a:ext cx="3443411" cy="3536724"/>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Times New Roman" panose="02020603050405020304" pitchFamily="18" charset="0"/>
                <a:ea typeface="Instrument Sans Medium" pitchFamily="34" charset="-122"/>
                <a:cs typeface="Times New Roman" panose="02020603050405020304" pitchFamily="18" charset="0"/>
              </a:rPr>
              <a:t>Our project builds on and improves existing approaches with enhanced features like donor management, blood inventory tracking, and transfusion request handling.</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95644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0" descr="preencoded.png"/>
          <p:cNvPicPr>
            <a:picLocks noChangeAspect="1"/>
          </p:cNvPicPr>
          <p:nvPr/>
        </p:nvPicPr>
        <p:blipFill>
          <a:blip r:embed="rId2"/>
          <a:stretch>
            <a:fillRect/>
          </a:stretch>
        </p:blipFill>
        <p:spPr>
          <a:xfrm>
            <a:off x="36394" y="-543870"/>
            <a:ext cx="12155606" cy="3354102"/>
          </a:xfrm>
          <a:prstGeom prst="rect">
            <a:avLst/>
          </a:prstGeom>
        </p:spPr>
      </p:pic>
      <p:sp>
        <p:nvSpPr>
          <p:cNvPr id="23" name="Text 0"/>
          <p:cNvSpPr/>
          <p:nvPr/>
        </p:nvSpPr>
        <p:spPr>
          <a:xfrm>
            <a:off x="99828" y="2752673"/>
            <a:ext cx="5620464" cy="838561"/>
          </a:xfrm>
          <a:prstGeom prst="rect">
            <a:avLst/>
          </a:prstGeom>
          <a:noFill/>
          <a:ln/>
        </p:spPr>
        <p:txBody>
          <a:bodyPr wrap="none" lIns="0" tIns="0" rIns="0" bIns="0" rtlCol="0" anchor="t"/>
          <a:lstStyle/>
          <a:p>
            <a:pPr marL="0" indent="0">
              <a:lnSpc>
                <a:spcPts val="5500"/>
              </a:lnSpc>
              <a:buNone/>
            </a:pPr>
            <a:r>
              <a:rPr lang="en-US" sz="48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Project Objectives</a:t>
            </a:r>
            <a:endParaRPr lang="en-US" sz="4800" dirty="0">
              <a:latin typeface="Times New Roman" panose="02020603050405020304" pitchFamily="18" charset="0"/>
              <a:cs typeface="Times New Roman" panose="02020603050405020304" pitchFamily="18" charset="0"/>
            </a:endParaRPr>
          </a:p>
        </p:txBody>
      </p:sp>
      <p:sp>
        <p:nvSpPr>
          <p:cNvPr id="24" name="Shape 1"/>
          <p:cNvSpPr/>
          <p:nvPr/>
        </p:nvSpPr>
        <p:spPr>
          <a:xfrm>
            <a:off x="243017" y="3682291"/>
            <a:ext cx="505778" cy="603662"/>
          </a:xfrm>
          <a:prstGeom prst="roundRect">
            <a:avLst>
              <a:gd name="adj" fmla="val 18669"/>
            </a:avLst>
          </a:prstGeom>
          <a:solidFill>
            <a:srgbClr val="3D3D42"/>
          </a:solidFill>
          <a:ln w="7620">
            <a:solidFill>
              <a:srgbClr val="56565B"/>
            </a:solidFill>
            <a:prstDash val="solid"/>
          </a:ln>
        </p:spPr>
      </p:sp>
      <p:sp>
        <p:nvSpPr>
          <p:cNvPr id="25" name="Text 2"/>
          <p:cNvSpPr/>
          <p:nvPr/>
        </p:nvSpPr>
        <p:spPr>
          <a:xfrm>
            <a:off x="391891" y="3782901"/>
            <a:ext cx="162878" cy="402441"/>
          </a:xfrm>
          <a:prstGeom prst="rect">
            <a:avLst/>
          </a:prstGeom>
          <a:noFill/>
          <a:ln/>
        </p:spPr>
        <p:txBody>
          <a:bodyPr wrap="none" lIns="0" tIns="0" rIns="0" bIns="0" rtlCol="0" anchor="t"/>
          <a:lstStyle/>
          <a:p>
            <a:pPr marL="0" indent="0" algn="ctr">
              <a:lnSpc>
                <a:spcPts val="2650"/>
              </a:lnSpc>
              <a:buNone/>
            </a:pPr>
            <a:r>
              <a:rPr lang="en-US" sz="20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26" name="Text 3"/>
          <p:cNvSpPr/>
          <p:nvPr/>
        </p:nvSpPr>
        <p:spPr>
          <a:xfrm>
            <a:off x="973584" y="3526942"/>
            <a:ext cx="2810232" cy="419209"/>
          </a:xfrm>
          <a:prstGeom prst="rect">
            <a:avLst/>
          </a:prstGeom>
          <a:noFill/>
          <a:ln/>
        </p:spPr>
        <p:txBody>
          <a:bodyPr wrap="none" lIns="0" tIns="0" rIns="0" bIns="0" rtlCol="0" anchor="t"/>
          <a:lstStyle/>
          <a:p>
            <a:pPr marL="0" indent="0">
              <a:lnSpc>
                <a:spcPts val="2750"/>
              </a:lnSpc>
              <a:buNone/>
            </a:pPr>
            <a:r>
              <a:rPr lang="en-US" dirty="0">
                <a:solidFill>
                  <a:srgbClr val="CFD0D8"/>
                </a:solidFill>
                <a:latin typeface="Times New Roman" panose="02020603050405020304" pitchFamily="18" charset="0"/>
                <a:ea typeface="Instrument Sans Semi Bold" pitchFamily="34" charset="-122"/>
                <a:cs typeface="Times New Roman" panose="02020603050405020304" pitchFamily="18" charset="0"/>
              </a:rPr>
              <a:t>Automate Processes</a:t>
            </a:r>
            <a:endParaRPr lang="en-US" dirty="0">
              <a:latin typeface="Times New Roman" panose="02020603050405020304" pitchFamily="18" charset="0"/>
              <a:cs typeface="Times New Roman" panose="02020603050405020304" pitchFamily="18" charset="0"/>
            </a:endParaRPr>
          </a:p>
        </p:txBody>
      </p:sp>
      <p:sp>
        <p:nvSpPr>
          <p:cNvPr id="27" name="Text 4"/>
          <p:cNvSpPr/>
          <p:nvPr/>
        </p:nvSpPr>
        <p:spPr>
          <a:xfrm>
            <a:off x="996314" y="3913875"/>
            <a:ext cx="5465112" cy="675498"/>
          </a:xfrm>
          <a:prstGeom prst="rect">
            <a:avLst/>
          </a:prstGeom>
          <a:noFill/>
          <a:ln/>
        </p:spPr>
        <p:txBody>
          <a:bodyPr wrap="square" lIns="0" tIns="0" rIns="0" bIns="0" rtlCol="0" anchor="t"/>
          <a:lstStyle/>
          <a:p>
            <a:pPr marL="0" indent="0">
              <a:lnSpc>
                <a:spcPts val="2800"/>
              </a:lnSpc>
              <a:buNone/>
            </a:pPr>
            <a:r>
              <a:rPr lang="en-US" sz="1400" dirty="0">
                <a:solidFill>
                  <a:srgbClr val="CFD0D8"/>
                </a:solidFill>
                <a:latin typeface="Times New Roman" panose="02020603050405020304" pitchFamily="18" charset="0"/>
                <a:ea typeface="Instrument Sans Medium" pitchFamily="34" charset="-122"/>
                <a:cs typeface="Times New Roman" panose="02020603050405020304" pitchFamily="18" charset="0"/>
              </a:rPr>
              <a:t>Automate blood bank processes to reduce human error and improve efficiency.</a:t>
            </a:r>
            <a:endParaRPr lang="en-US" sz="1400" dirty="0">
              <a:latin typeface="Times New Roman" panose="02020603050405020304" pitchFamily="18" charset="0"/>
              <a:cs typeface="Times New Roman" panose="02020603050405020304" pitchFamily="18" charset="0"/>
            </a:endParaRPr>
          </a:p>
        </p:txBody>
      </p:sp>
      <p:sp>
        <p:nvSpPr>
          <p:cNvPr id="28" name="Shape 5"/>
          <p:cNvSpPr/>
          <p:nvPr/>
        </p:nvSpPr>
        <p:spPr>
          <a:xfrm>
            <a:off x="6846771" y="3682291"/>
            <a:ext cx="505778" cy="603662"/>
          </a:xfrm>
          <a:prstGeom prst="roundRect">
            <a:avLst>
              <a:gd name="adj" fmla="val 18669"/>
            </a:avLst>
          </a:prstGeom>
          <a:solidFill>
            <a:srgbClr val="3D3D42"/>
          </a:solidFill>
          <a:ln w="7620">
            <a:solidFill>
              <a:srgbClr val="56565B"/>
            </a:solidFill>
            <a:prstDash val="solid"/>
          </a:ln>
        </p:spPr>
      </p:sp>
      <p:sp>
        <p:nvSpPr>
          <p:cNvPr id="29" name="Text 6"/>
          <p:cNvSpPr/>
          <p:nvPr/>
        </p:nvSpPr>
        <p:spPr>
          <a:xfrm>
            <a:off x="7005719" y="3799215"/>
            <a:ext cx="187881" cy="402441"/>
          </a:xfrm>
          <a:prstGeom prst="rect">
            <a:avLst/>
          </a:prstGeom>
          <a:noFill/>
          <a:ln/>
        </p:spPr>
        <p:txBody>
          <a:bodyPr wrap="none" lIns="0" tIns="0" rIns="0" bIns="0" rtlCol="0" anchor="t"/>
          <a:lstStyle/>
          <a:p>
            <a:pPr marL="0" indent="0" algn="ctr">
              <a:lnSpc>
                <a:spcPts val="2650"/>
              </a:lnSpc>
              <a:buNone/>
            </a:pPr>
            <a:r>
              <a:rPr lang="en-US" sz="20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30" name="Text 7"/>
          <p:cNvSpPr/>
          <p:nvPr/>
        </p:nvSpPr>
        <p:spPr>
          <a:xfrm>
            <a:off x="7616802" y="3494666"/>
            <a:ext cx="2810232" cy="419209"/>
          </a:xfrm>
          <a:prstGeom prst="rect">
            <a:avLst/>
          </a:prstGeom>
          <a:noFill/>
          <a:ln/>
        </p:spPr>
        <p:txBody>
          <a:bodyPr wrap="none" lIns="0" tIns="0" rIns="0" bIns="0" rtlCol="0" anchor="t"/>
          <a:lstStyle/>
          <a:p>
            <a:pPr marL="0" indent="0">
              <a:lnSpc>
                <a:spcPts val="2750"/>
              </a:lnSpc>
              <a:buNone/>
            </a:pPr>
            <a:r>
              <a:rPr lang="en-US" dirty="0">
                <a:solidFill>
                  <a:srgbClr val="CFD0D8"/>
                </a:solidFill>
                <a:latin typeface="Times New Roman" panose="02020603050405020304" pitchFamily="18" charset="0"/>
                <a:ea typeface="Instrument Sans Semi Bold" pitchFamily="34" charset="-122"/>
                <a:cs typeface="Times New Roman" panose="02020603050405020304" pitchFamily="18" charset="0"/>
              </a:rPr>
              <a:t>Real-Time Inventory</a:t>
            </a:r>
            <a:endParaRPr lang="en-US" dirty="0">
              <a:latin typeface="Times New Roman" panose="02020603050405020304" pitchFamily="18" charset="0"/>
              <a:cs typeface="Times New Roman" panose="02020603050405020304" pitchFamily="18" charset="0"/>
            </a:endParaRPr>
          </a:p>
        </p:txBody>
      </p:sp>
      <p:sp>
        <p:nvSpPr>
          <p:cNvPr id="31" name="Text 8"/>
          <p:cNvSpPr/>
          <p:nvPr/>
        </p:nvSpPr>
        <p:spPr>
          <a:xfrm>
            <a:off x="7639531" y="3797673"/>
            <a:ext cx="4270415" cy="858314"/>
          </a:xfrm>
          <a:prstGeom prst="rect">
            <a:avLst/>
          </a:prstGeom>
          <a:noFill/>
          <a:ln/>
        </p:spPr>
        <p:txBody>
          <a:bodyPr wrap="square" lIns="0" tIns="0" rIns="0" bIns="0" rtlCol="0" anchor="t"/>
          <a:lstStyle/>
          <a:p>
            <a:pPr marL="0" indent="0">
              <a:lnSpc>
                <a:spcPts val="2800"/>
              </a:lnSpc>
              <a:buNone/>
            </a:pPr>
            <a:r>
              <a:rPr lang="en-US" sz="1600" dirty="0">
                <a:solidFill>
                  <a:srgbClr val="CFD0D8"/>
                </a:solidFill>
                <a:latin typeface="Times New Roman" panose="02020603050405020304" pitchFamily="18" charset="0"/>
                <a:ea typeface="Instrument Sans Medium" pitchFamily="34" charset="-122"/>
                <a:cs typeface="Times New Roman" panose="02020603050405020304" pitchFamily="18" charset="0"/>
              </a:rPr>
              <a:t>Enable real-time access to blood inventory for hospitals and blood banks.</a:t>
            </a:r>
            <a:endParaRPr lang="en-US" sz="1600" dirty="0">
              <a:latin typeface="Times New Roman" panose="02020603050405020304" pitchFamily="18" charset="0"/>
              <a:cs typeface="Times New Roman" panose="02020603050405020304" pitchFamily="18" charset="0"/>
            </a:endParaRPr>
          </a:p>
        </p:txBody>
      </p:sp>
      <p:sp>
        <p:nvSpPr>
          <p:cNvPr id="32" name="Shape 9"/>
          <p:cNvSpPr/>
          <p:nvPr/>
        </p:nvSpPr>
        <p:spPr>
          <a:xfrm>
            <a:off x="243017" y="4954718"/>
            <a:ext cx="505778" cy="603662"/>
          </a:xfrm>
          <a:prstGeom prst="roundRect">
            <a:avLst>
              <a:gd name="adj" fmla="val 18669"/>
            </a:avLst>
          </a:prstGeom>
          <a:solidFill>
            <a:srgbClr val="3D3D42"/>
          </a:solidFill>
          <a:ln w="7620">
            <a:solidFill>
              <a:srgbClr val="56565B"/>
            </a:solidFill>
            <a:prstDash val="solid"/>
          </a:ln>
        </p:spPr>
      </p:sp>
      <p:sp>
        <p:nvSpPr>
          <p:cNvPr id="33" name="Text 10"/>
          <p:cNvSpPr/>
          <p:nvPr/>
        </p:nvSpPr>
        <p:spPr>
          <a:xfrm>
            <a:off x="398275" y="5071643"/>
            <a:ext cx="195263" cy="402441"/>
          </a:xfrm>
          <a:prstGeom prst="rect">
            <a:avLst/>
          </a:prstGeom>
          <a:noFill/>
          <a:ln/>
        </p:spPr>
        <p:txBody>
          <a:bodyPr wrap="none" lIns="0" tIns="0" rIns="0" bIns="0" rtlCol="0" anchor="t"/>
          <a:lstStyle/>
          <a:p>
            <a:pPr marL="0" indent="0" algn="ctr">
              <a:lnSpc>
                <a:spcPts val="2650"/>
              </a:lnSpc>
              <a:buNone/>
            </a:pPr>
            <a:r>
              <a:rPr lang="en-US" sz="20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34" name="Text 11"/>
          <p:cNvSpPr/>
          <p:nvPr/>
        </p:nvSpPr>
        <p:spPr>
          <a:xfrm>
            <a:off x="973584" y="4792070"/>
            <a:ext cx="3359229" cy="419209"/>
          </a:xfrm>
          <a:prstGeom prst="rect">
            <a:avLst/>
          </a:prstGeom>
          <a:noFill/>
          <a:ln/>
        </p:spPr>
        <p:txBody>
          <a:bodyPr wrap="none" lIns="0" tIns="0" rIns="0" bIns="0" rtlCol="0" anchor="t"/>
          <a:lstStyle/>
          <a:p>
            <a:pPr marL="0" indent="0">
              <a:lnSpc>
                <a:spcPts val="2750"/>
              </a:lnSpc>
              <a:buNone/>
            </a:pPr>
            <a:r>
              <a:rPr lang="en-US" dirty="0">
                <a:solidFill>
                  <a:srgbClr val="CFD0D8"/>
                </a:solidFill>
                <a:latin typeface="Times New Roman" panose="02020603050405020304" pitchFamily="18" charset="0"/>
                <a:ea typeface="Instrument Sans Semi Bold" pitchFamily="34" charset="-122"/>
                <a:cs typeface="Times New Roman" panose="02020603050405020304" pitchFamily="18" charset="0"/>
              </a:rPr>
              <a:t>Enhance Communication</a:t>
            </a:r>
            <a:endParaRPr lang="en-US" dirty="0">
              <a:latin typeface="Times New Roman" panose="02020603050405020304" pitchFamily="18" charset="0"/>
              <a:cs typeface="Times New Roman" panose="02020603050405020304" pitchFamily="18" charset="0"/>
            </a:endParaRPr>
          </a:p>
        </p:txBody>
      </p:sp>
      <p:sp>
        <p:nvSpPr>
          <p:cNvPr id="35" name="Text 12"/>
          <p:cNvSpPr/>
          <p:nvPr/>
        </p:nvSpPr>
        <p:spPr>
          <a:xfrm>
            <a:off x="973584" y="5089235"/>
            <a:ext cx="5125915" cy="858314"/>
          </a:xfrm>
          <a:prstGeom prst="rect">
            <a:avLst/>
          </a:prstGeom>
          <a:noFill/>
          <a:ln/>
        </p:spPr>
        <p:txBody>
          <a:bodyPr wrap="square" lIns="0" tIns="0" rIns="0" bIns="0" rtlCol="0" anchor="t"/>
          <a:lstStyle/>
          <a:p>
            <a:pPr marL="0" indent="0">
              <a:lnSpc>
                <a:spcPts val="2800"/>
              </a:lnSpc>
              <a:buNone/>
            </a:pPr>
            <a:r>
              <a:rPr lang="en-US" sz="1400" dirty="0">
                <a:solidFill>
                  <a:srgbClr val="CFD0D8"/>
                </a:solidFill>
                <a:latin typeface="Times New Roman" panose="02020603050405020304" pitchFamily="18" charset="0"/>
                <a:ea typeface="Instrument Sans Medium" pitchFamily="34" charset="-122"/>
                <a:cs typeface="Times New Roman" panose="02020603050405020304" pitchFamily="18" charset="0"/>
              </a:rPr>
              <a:t>Improve communication between blood banks and healthcare providers.</a:t>
            </a:r>
            <a:endParaRPr lang="en-US" sz="1400" dirty="0">
              <a:latin typeface="Times New Roman" panose="02020603050405020304" pitchFamily="18" charset="0"/>
              <a:cs typeface="Times New Roman" panose="02020603050405020304" pitchFamily="18" charset="0"/>
            </a:endParaRPr>
          </a:p>
        </p:txBody>
      </p:sp>
      <p:sp>
        <p:nvSpPr>
          <p:cNvPr id="36" name="Shape 13"/>
          <p:cNvSpPr/>
          <p:nvPr/>
        </p:nvSpPr>
        <p:spPr>
          <a:xfrm>
            <a:off x="6846771" y="5071643"/>
            <a:ext cx="505778" cy="603662"/>
          </a:xfrm>
          <a:prstGeom prst="roundRect">
            <a:avLst>
              <a:gd name="adj" fmla="val 18669"/>
            </a:avLst>
          </a:prstGeom>
          <a:solidFill>
            <a:srgbClr val="3D3D42"/>
          </a:solidFill>
          <a:ln w="7620">
            <a:solidFill>
              <a:srgbClr val="56565B"/>
            </a:solidFill>
            <a:prstDash val="solid"/>
          </a:ln>
        </p:spPr>
      </p:sp>
      <p:sp>
        <p:nvSpPr>
          <p:cNvPr id="37" name="Text 14"/>
          <p:cNvSpPr/>
          <p:nvPr/>
        </p:nvSpPr>
        <p:spPr>
          <a:xfrm>
            <a:off x="6995956" y="5188568"/>
            <a:ext cx="207407" cy="402441"/>
          </a:xfrm>
          <a:prstGeom prst="rect">
            <a:avLst/>
          </a:prstGeom>
          <a:noFill/>
          <a:ln/>
        </p:spPr>
        <p:txBody>
          <a:bodyPr wrap="none" lIns="0" tIns="0" rIns="0" bIns="0" rtlCol="0" anchor="t"/>
          <a:lstStyle/>
          <a:p>
            <a:pPr marL="0" indent="0" algn="ctr">
              <a:lnSpc>
                <a:spcPts val="2650"/>
              </a:lnSpc>
              <a:buNone/>
            </a:pPr>
            <a:r>
              <a:rPr lang="en-US" sz="20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38" name="Text 15"/>
          <p:cNvSpPr/>
          <p:nvPr/>
        </p:nvSpPr>
        <p:spPr>
          <a:xfrm>
            <a:off x="7671393" y="4792069"/>
            <a:ext cx="2810232" cy="419209"/>
          </a:xfrm>
          <a:prstGeom prst="rect">
            <a:avLst/>
          </a:prstGeom>
          <a:noFill/>
          <a:ln/>
        </p:spPr>
        <p:txBody>
          <a:bodyPr wrap="none" lIns="0" tIns="0" rIns="0" bIns="0" rtlCol="0" anchor="t"/>
          <a:lstStyle/>
          <a:p>
            <a:pPr marL="0" indent="0">
              <a:lnSpc>
                <a:spcPts val="2750"/>
              </a:lnSpc>
              <a:buNone/>
            </a:pPr>
            <a:r>
              <a:rPr lang="en-US" dirty="0">
                <a:solidFill>
                  <a:srgbClr val="CFD0D8"/>
                </a:solidFill>
                <a:latin typeface="Times New Roman" panose="02020603050405020304" pitchFamily="18" charset="0"/>
                <a:ea typeface="Instrument Sans Semi Bold" pitchFamily="34" charset="-122"/>
                <a:cs typeface="Times New Roman" panose="02020603050405020304" pitchFamily="18" charset="0"/>
              </a:rPr>
              <a:t>Ensure Blood Safety</a:t>
            </a:r>
            <a:endParaRPr lang="en-US" dirty="0">
              <a:latin typeface="Times New Roman" panose="02020603050405020304" pitchFamily="18" charset="0"/>
              <a:cs typeface="Times New Roman" panose="02020603050405020304" pitchFamily="18" charset="0"/>
            </a:endParaRPr>
          </a:p>
        </p:txBody>
      </p:sp>
      <p:sp>
        <p:nvSpPr>
          <p:cNvPr id="39" name="Text 16"/>
          <p:cNvSpPr/>
          <p:nvPr/>
        </p:nvSpPr>
        <p:spPr>
          <a:xfrm>
            <a:off x="7671393" y="5129223"/>
            <a:ext cx="3906458" cy="858314"/>
          </a:xfrm>
          <a:prstGeom prst="rect">
            <a:avLst/>
          </a:prstGeom>
          <a:noFill/>
          <a:ln/>
        </p:spPr>
        <p:txBody>
          <a:bodyPr wrap="square" lIns="0" tIns="0" rIns="0" bIns="0" rtlCol="0" anchor="t"/>
          <a:lstStyle/>
          <a:p>
            <a:pPr marL="0" indent="0">
              <a:lnSpc>
                <a:spcPts val="2800"/>
              </a:lnSpc>
              <a:buNone/>
            </a:pPr>
            <a:r>
              <a:rPr lang="en-US" sz="1400" dirty="0">
                <a:solidFill>
                  <a:srgbClr val="CFD0D8"/>
                </a:solidFill>
                <a:latin typeface="Times New Roman" panose="02020603050405020304" pitchFamily="18" charset="0"/>
                <a:ea typeface="Instrument Sans Medium" pitchFamily="34" charset="-122"/>
                <a:cs typeface="Times New Roman" panose="02020603050405020304" pitchFamily="18" charset="0"/>
              </a:rPr>
              <a:t>Enhance data accuracy and track expiry dates and compatibility to ensure blood safety.</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7916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0" descr="preencoded.png"/>
          <p:cNvPicPr>
            <a:picLocks noChangeAspect="1"/>
          </p:cNvPicPr>
          <p:nvPr/>
        </p:nvPicPr>
        <p:blipFill>
          <a:blip r:embed="rId2"/>
          <a:stretch>
            <a:fillRect/>
          </a:stretch>
        </p:blipFill>
        <p:spPr>
          <a:xfrm>
            <a:off x="0" y="-43962"/>
            <a:ext cx="5482004" cy="6901962"/>
          </a:xfrm>
          <a:prstGeom prst="rect">
            <a:avLst/>
          </a:prstGeom>
        </p:spPr>
      </p:pic>
      <p:sp>
        <p:nvSpPr>
          <p:cNvPr id="27" name="Text 0"/>
          <p:cNvSpPr/>
          <p:nvPr/>
        </p:nvSpPr>
        <p:spPr>
          <a:xfrm>
            <a:off x="6170057" y="1007470"/>
            <a:ext cx="4883468" cy="610433"/>
          </a:xfrm>
          <a:prstGeom prst="rect">
            <a:avLst/>
          </a:prstGeom>
          <a:noFill/>
          <a:ln/>
        </p:spPr>
        <p:txBody>
          <a:bodyPr wrap="none" lIns="0" tIns="0" rIns="0" bIns="0" rtlCol="0" anchor="t"/>
          <a:lstStyle/>
          <a:p>
            <a:pPr marL="0" indent="0">
              <a:lnSpc>
                <a:spcPts val="4800"/>
              </a:lnSpc>
              <a:buNone/>
            </a:pPr>
            <a:r>
              <a:rPr lang="en-US" sz="38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Key Features</a:t>
            </a:r>
            <a:endParaRPr lang="en-US" sz="3800" dirty="0">
              <a:latin typeface="Times New Roman" panose="02020603050405020304" pitchFamily="18" charset="0"/>
              <a:cs typeface="Times New Roman" panose="02020603050405020304" pitchFamily="18" charset="0"/>
            </a:endParaRPr>
          </a:p>
        </p:txBody>
      </p:sp>
      <p:sp>
        <p:nvSpPr>
          <p:cNvPr id="45" name="Text 1"/>
          <p:cNvSpPr/>
          <p:nvPr/>
        </p:nvSpPr>
        <p:spPr>
          <a:xfrm>
            <a:off x="6846140" y="2063060"/>
            <a:ext cx="2441734" cy="158261"/>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Donor Management</a:t>
            </a:r>
            <a:endParaRPr lang="en-US" sz="1900" dirty="0">
              <a:latin typeface="Times New Roman" panose="02020603050405020304" pitchFamily="18" charset="0"/>
              <a:cs typeface="Times New Roman" panose="02020603050405020304" pitchFamily="18" charset="0"/>
            </a:endParaRPr>
          </a:p>
        </p:txBody>
      </p:sp>
      <p:sp>
        <p:nvSpPr>
          <p:cNvPr id="46" name="Text 2"/>
          <p:cNvSpPr/>
          <p:nvPr/>
        </p:nvSpPr>
        <p:spPr>
          <a:xfrm>
            <a:off x="6846140" y="2487574"/>
            <a:ext cx="6507123" cy="162090"/>
          </a:xfrm>
          <a:prstGeom prst="rect">
            <a:avLst/>
          </a:prstGeom>
          <a:noFill/>
          <a:ln/>
        </p:spPr>
        <p:txBody>
          <a:bodyPr wrap="none" lIns="0" tIns="0" rIns="0" bIns="0" rtlCol="0" anchor="t"/>
          <a:lstStyle/>
          <a:p>
            <a:pPr marL="0" indent="0" algn="l">
              <a:lnSpc>
                <a:spcPts val="2450"/>
              </a:lnSpc>
              <a:buNone/>
            </a:pPr>
            <a:r>
              <a:rPr lang="en-US" sz="1500" dirty="0">
                <a:solidFill>
                  <a:srgbClr val="CFD0D8"/>
                </a:solidFill>
                <a:latin typeface="Times New Roman" panose="02020603050405020304" pitchFamily="18" charset="0"/>
                <a:ea typeface="Instrument Sans Medium" pitchFamily="34" charset="-122"/>
                <a:cs typeface="Times New Roman" panose="02020603050405020304" pitchFamily="18" charset="0"/>
              </a:rPr>
              <a:t>Streamlined donor registration and scheduling.</a:t>
            </a:r>
            <a:endParaRPr lang="en-US" sz="1500" dirty="0">
              <a:latin typeface="Times New Roman" panose="02020603050405020304" pitchFamily="18" charset="0"/>
              <a:cs typeface="Times New Roman" panose="02020603050405020304" pitchFamily="18" charset="0"/>
            </a:endParaRPr>
          </a:p>
        </p:txBody>
      </p:sp>
      <p:pic>
        <p:nvPicPr>
          <p:cNvPr id="47" name="Image 2" descr="preencoded.png"/>
          <p:cNvPicPr>
            <a:picLocks noChangeAspect="1"/>
          </p:cNvPicPr>
          <p:nvPr/>
        </p:nvPicPr>
        <p:blipFill>
          <a:blip r:embed="rId3"/>
          <a:stretch>
            <a:fillRect/>
          </a:stretch>
        </p:blipFill>
        <p:spPr>
          <a:xfrm>
            <a:off x="5600811" y="3094821"/>
            <a:ext cx="976670" cy="810448"/>
          </a:xfrm>
          <a:prstGeom prst="rect">
            <a:avLst/>
          </a:prstGeom>
        </p:spPr>
      </p:pic>
      <p:sp>
        <p:nvSpPr>
          <p:cNvPr id="48" name="Text 3"/>
          <p:cNvSpPr/>
          <p:nvPr/>
        </p:nvSpPr>
        <p:spPr>
          <a:xfrm>
            <a:off x="6870374" y="3094821"/>
            <a:ext cx="2441734" cy="158261"/>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Inventory Tracking</a:t>
            </a:r>
            <a:endParaRPr lang="en-US" sz="1900" dirty="0">
              <a:latin typeface="Times New Roman" panose="02020603050405020304" pitchFamily="18" charset="0"/>
              <a:cs typeface="Times New Roman" panose="02020603050405020304" pitchFamily="18" charset="0"/>
            </a:endParaRPr>
          </a:p>
        </p:txBody>
      </p:sp>
      <p:sp>
        <p:nvSpPr>
          <p:cNvPr id="49" name="Text 4"/>
          <p:cNvSpPr/>
          <p:nvPr/>
        </p:nvSpPr>
        <p:spPr>
          <a:xfrm>
            <a:off x="6870374" y="3519335"/>
            <a:ext cx="6507123" cy="162090"/>
          </a:xfrm>
          <a:prstGeom prst="rect">
            <a:avLst/>
          </a:prstGeom>
          <a:noFill/>
          <a:ln/>
        </p:spPr>
        <p:txBody>
          <a:bodyPr wrap="none" lIns="0" tIns="0" rIns="0" bIns="0" rtlCol="0" anchor="t"/>
          <a:lstStyle/>
          <a:p>
            <a:pPr marL="0" indent="0" algn="l">
              <a:lnSpc>
                <a:spcPts val="2450"/>
              </a:lnSpc>
              <a:buNone/>
            </a:pPr>
            <a:r>
              <a:rPr lang="en-US" sz="1500" dirty="0">
                <a:solidFill>
                  <a:srgbClr val="CFD0D8"/>
                </a:solidFill>
                <a:latin typeface="Times New Roman" panose="02020603050405020304" pitchFamily="18" charset="0"/>
                <a:ea typeface="Instrument Sans Medium" pitchFamily="34" charset="-122"/>
                <a:cs typeface="Times New Roman" panose="02020603050405020304" pitchFamily="18" charset="0"/>
              </a:rPr>
              <a:t>Real-time monitoring of blood stock levels and expiry dates.</a:t>
            </a:r>
            <a:endParaRPr lang="en-US" sz="1500" dirty="0">
              <a:latin typeface="Times New Roman" panose="02020603050405020304" pitchFamily="18" charset="0"/>
              <a:cs typeface="Times New Roman" panose="02020603050405020304" pitchFamily="18" charset="0"/>
            </a:endParaRPr>
          </a:p>
        </p:txBody>
      </p:sp>
      <p:pic>
        <p:nvPicPr>
          <p:cNvPr id="50" name="Image 3" descr="preencoded.png"/>
          <p:cNvPicPr>
            <a:picLocks noChangeAspect="1"/>
          </p:cNvPicPr>
          <p:nvPr/>
        </p:nvPicPr>
        <p:blipFill>
          <a:blip r:embed="rId4"/>
          <a:stretch>
            <a:fillRect/>
          </a:stretch>
        </p:blipFill>
        <p:spPr>
          <a:xfrm>
            <a:off x="5600811" y="4124731"/>
            <a:ext cx="976670" cy="810448"/>
          </a:xfrm>
          <a:prstGeom prst="rect">
            <a:avLst/>
          </a:prstGeom>
        </p:spPr>
      </p:pic>
      <p:sp>
        <p:nvSpPr>
          <p:cNvPr id="51" name="Text 5"/>
          <p:cNvSpPr/>
          <p:nvPr/>
        </p:nvSpPr>
        <p:spPr>
          <a:xfrm>
            <a:off x="6870374" y="4103583"/>
            <a:ext cx="2464237" cy="158261"/>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Transfusion Requests</a:t>
            </a:r>
            <a:endParaRPr lang="en-US" sz="1900" dirty="0">
              <a:latin typeface="Times New Roman" panose="02020603050405020304" pitchFamily="18" charset="0"/>
              <a:cs typeface="Times New Roman" panose="02020603050405020304" pitchFamily="18" charset="0"/>
            </a:endParaRPr>
          </a:p>
        </p:txBody>
      </p:sp>
      <p:sp>
        <p:nvSpPr>
          <p:cNvPr id="52" name="Text 6"/>
          <p:cNvSpPr/>
          <p:nvPr/>
        </p:nvSpPr>
        <p:spPr>
          <a:xfrm>
            <a:off x="6896182" y="4493904"/>
            <a:ext cx="6507123" cy="162090"/>
          </a:xfrm>
          <a:prstGeom prst="rect">
            <a:avLst/>
          </a:prstGeom>
          <a:noFill/>
          <a:ln/>
        </p:spPr>
        <p:txBody>
          <a:bodyPr wrap="none" lIns="0" tIns="0" rIns="0" bIns="0" rtlCol="0" anchor="t"/>
          <a:lstStyle/>
          <a:p>
            <a:pPr marL="0" indent="0" algn="l">
              <a:lnSpc>
                <a:spcPts val="2450"/>
              </a:lnSpc>
              <a:buNone/>
            </a:pPr>
            <a:r>
              <a:rPr lang="en-US" sz="1500" dirty="0">
                <a:solidFill>
                  <a:srgbClr val="CFD0D8"/>
                </a:solidFill>
                <a:latin typeface="Times New Roman" panose="02020603050405020304" pitchFamily="18" charset="0"/>
                <a:ea typeface="Instrument Sans Medium" pitchFamily="34" charset="-122"/>
                <a:cs typeface="Times New Roman" panose="02020603050405020304" pitchFamily="18" charset="0"/>
              </a:rPr>
              <a:t>Efficient handling of blood transfusion requests from hospitals.</a:t>
            </a:r>
            <a:endParaRPr lang="en-US" sz="1500" dirty="0">
              <a:latin typeface="Times New Roman" panose="02020603050405020304" pitchFamily="18" charset="0"/>
              <a:cs typeface="Times New Roman" panose="02020603050405020304" pitchFamily="18" charset="0"/>
            </a:endParaRPr>
          </a:p>
        </p:txBody>
      </p:sp>
      <p:pic>
        <p:nvPicPr>
          <p:cNvPr id="53" name="Image 4" descr="preencoded.png"/>
          <p:cNvPicPr>
            <a:picLocks noChangeAspect="1"/>
          </p:cNvPicPr>
          <p:nvPr/>
        </p:nvPicPr>
        <p:blipFill>
          <a:blip r:embed="rId5"/>
          <a:stretch>
            <a:fillRect/>
          </a:stretch>
        </p:blipFill>
        <p:spPr>
          <a:xfrm>
            <a:off x="5620649" y="5154641"/>
            <a:ext cx="976670" cy="810448"/>
          </a:xfrm>
          <a:prstGeom prst="rect">
            <a:avLst/>
          </a:prstGeom>
        </p:spPr>
      </p:pic>
      <p:sp>
        <p:nvSpPr>
          <p:cNvPr id="54" name="Text 7"/>
          <p:cNvSpPr/>
          <p:nvPr/>
        </p:nvSpPr>
        <p:spPr>
          <a:xfrm>
            <a:off x="6896182" y="5085208"/>
            <a:ext cx="2441734" cy="158261"/>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Notifications</a:t>
            </a:r>
            <a:endParaRPr lang="en-US" sz="1900" dirty="0">
              <a:latin typeface="Times New Roman" panose="02020603050405020304" pitchFamily="18" charset="0"/>
              <a:cs typeface="Times New Roman" panose="02020603050405020304" pitchFamily="18" charset="0"/>
            </a:endParaRPr>
          </a:p>
        </p:txBody>
      </p:sp>
      <p:sp>
        <p:nvSpPr>
          <p:cNvPr id="55" name="Text 8"/>
          <p:cNvSpPr/>
          <p:nvPr/>
        </p:nvSpPr>
        <p:spPr>
          <a:xfrm>
            <a:off x="6870374" y="5378852"/>
            <a:ext cx="5287245" cy="545420"/>
          </a:xfrm>
          <a:prstGeom prst="rect">
            <a:avLst/>
          </a:prstGeom>
          <a:noFill/>
          <a:ln/>
        </p:spPr>
        <p:txBody>
          <a:bodyPr wrap="none" lIns="0" tIns="0" rIns="0" bIns="0" rtlCol="0" anchor="t"/>
          <a:lstStyle/>
          <a:p>
            <a:pPr marL="0" indent="0" algn="l">
              <a:lnSpc>
                <a:spcPts val="2450"/>
              </a:lnSpc>
              <a:buNone/>
            </a:pPr>
            <a:r>
              <a:rPr lang="en-US" sz="1500" dirty="0">
                <a:solidFill>
                  <a:srgbClr val="CFD0D8"/>
                </a:solidFill>
                <a:latin typeface="Times New Roman" panose="02020603050405020304" pitchFamily="18" charset="0"/>
                <a:ea typeface="Instrument Sans Medium" pitchFamily="34" charset="-122"/>
                <a:cs typeface="Times New Roman" panose="02020603050405020304" pitchFamily="18" charset="0"/>
              </a:rPr>
              <a:t>Alerts for critical events, such as low blood </a:t>
            </a:r>
            <a:r>
              <a:rPr lang="en-US" sz="1500" dirty="0" smtClean="0">
                <a:solidFill>
                  <a:srgbClr val="CFD0D8"/>
                </a:solidFill>
                <a:latin typeface="Times New Roman" panose="02020603050405020304" pitchFamily="18" charset="0"/>
                <a:ea typeface="Instrument Sans Medium" pitchFamily="34" charset="-122"/>
                <a:cs typeface="Times New Roman" panose="02020603050405020304" pitchFamily="18" charset="0"/>
              </a:rPr>
              <a:t>supply </a:t>
            </a:r>
            <a:r>
              <a:rPr lang="en-US" sz="1500" dirty="0">
                <a:solidFill>
                  <a:srgbClr val="CFD0D8"/>
                </a:solidFill>
                <a:latin typeface="Times New Roman" panose="02020603050405020304" pitchFamily="18" charset="0"/>
                <a:ea typeface="Instrument Sans Medium" pitchFamily="34" charset="-122"/>
                <a:cs typeface="Times New Roman" panose="02020603050405020304" pitchFamily="18" charset="0"/>
              </a:rPr>
              <a:t>or </a:t>
            </a:r>
            <a:r>
              <a:rPr lang="en-US" sz="1500" dirty="0" smtClean="0">
                <a:solidFill>
                  <a:srgbClr val="CFD0D8"/>
                </a:solidFill>
                <a:latin typeface="Times New Roman" panose="02020603050405020304" pitchFamily="18" charset="0"/>
                <a:ea typeface="Instrument Sans Medium" pitchFamily="34" charset="-122"/>
                <a:cs typeface="Times New Roman" panose="02020603050405020304" pitchFamily="18" charset="0"/>
              </a:rPr>
              <a:t>expiring</a:t>
            </a:r>
          </a:p>
          <a:p>
            <a:pPr marL="0" indent="0" algn="l">
              <a:lnSpc>
                <a:spcPts val="2450"/>
              </a:lnSpc>
              <a:buNone/>
            </a:pPr>
            <a:r>
              <a:rPr lang="en-US" sz="1500" dirty="0" smtClean="0">
                <a:solidFill>
                  <a:srgbClr val="CFD0D8"/>
                </a:solidFill>
                <a:latin typeface="Times New Roman" panose="02020603050405020304" pitchFamily="18" charset="0"/>
                <a:ea typeface="Instrument Sans Medium" pitchFamily="34" charset="-122"/>
                <a:cs typeface="Times New Roman" panose="02020603050405020304" pitchFamily="18" charset="0"/>
              </a:rPr>
              <a:t>inventory</a:t>
            </a:r>
            <a:r>
              <a:rPr lang="en-US" sz="1500" dirty="0">
                <a:solidFill>
                  <a:srgbClr val="CFD0D8"/>
                </a:solidFill>
                <a:latin typeface="Times New Roman" panose="02020603050405020304" pitchFamily="18" charset="0"/>
                <a:ea typeface="Instrument Sans Medium" pitchFamily="34" charset="-122"/>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p:txBody>
      </p:sp>
      <p:pic>
        <p:nvPicPr>
          <p:cNvPr id="57" name="Image 1" descr="preencoded.png"/>
          <p:cNvPicPr>
            <a:picLocks noChangeAspect="1"/>
          </p:cNvPicPr>
          <p:nvPr/>
        </p:nvPicPr>
        <p:blipFill>
          <a:blip r:embed="rId6"/>
          <a:stretch>
            <a:fillRect/>
          </a:stretch>
        </p:blipFill>
        <p:spPr>
          <a:xfrm>
            <a:off x="5576577" y="2064911"/>
            <a:ext cx="976670" cy="810448"/>
          </a:xfrm>
          <a:prstGeom prst="rect">
            <a:avLst/>
          </a:prstGeom>
        </p:spPr>
      </p:pic>
    </p:spTree>
    <p:extLst>
      <p:ext uri="{BB962C8B-B14F-4D97-AF65-F5344CB8AC3E}">
        <p14:creationId xmlns:p14="http://schemas.microsoft.com/office/powerpoint/2010/main" val="802449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0"/>
          <p:cNvSpPr/>
          <p:nvPr/>
        </p:nvSpPr>
        <p:spPr>
          <a:xfrm>
            <a:off x="500097" y="1008466"/>
            <a:ext cx="6542603" cy="771525"/>
          </a:xfrm>
          <a:prstGeom prst="rect">
            <a:avLst/>
          </a:prstGeom>
          <a:noFill/>
          <a:ln/>
        </p:spPr>
        <p:txBody>
          <a:bodyPr wrap="none" lIns="0" tIns="0" rIns="0" bIns="0" rtlCol="0" anchor="t"/>
          <a:lstStyle/>
          <a:p>
            <a:pPr marL="0" indent="0">
              <a:lnSpc>
                <a:spcPts val="6050"/>
              </a:lnSpc>
              <a:buNone/>
            </a:pPr>
            <a:r>
              <a:rPr lang="en-US" sz="48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Testing and Evaluation</a:t>
            </a:r>
            <a:endParaRPr lang="en-US" sz="4850" dirty="0">
              <a:latin typeface="Times New Roman" panose="02020603050405020304" pitchFamily="18" charset="0"/>
              <a:cs typeface="Times New Roman" panose="02020603050405020304" pitchFamily="18" charset="0"/>
            </a:endParaRPr>
          </a:p>
        </p:txBody>
      </p:sp>
      <p:sp>
        <p:nvSpPr>
          <p:cNvPr id="13" name="Text 1"/>
          <p:cNvSpPr/>
          <p:nvPr/>
        </p:nvSpPr>
        <p:spPr>
          <a:xfrm>
            <a:off x="277184" y="2403851"/>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CBCCCE"/>
                </a:solidFill>
                <a:latin typeface="Times New Roman" panose="02020603050405020304" pitchFamily="18" charset="0"/>
                <a:ea typeface="Instrument Sans Semi Bold" pitchFamily="34" charset="-122"/>
                <a:cs typeface="Times New Roman" panose="02020603050405020304" pitchFamily="18" charset="0"/>
              </a:rPr>
              <a:t>Testing Phases</a:t>
            </a:r>
            <a:endParaRPr lang="en-US" sz="2400" b="1" dirty="0">
              <a:latin typeface="Times New Roman" panose="02020603050405020304" pitchFamily="18" charset="0"/>
              <a:cs typeface="Times New Roman" panose="02020603050405020304" pitchFamily="18" charset="0"/>
            </a:endParaRPr>
          </a:p>
        </p:txBody>
      </p:sp>
      <p:sp>
        <p:nvSpPr>
          <p:cNvPr id="14" name="Text 2"/>
          <p:cNvSpPr/>
          <p:nvPr/>
        </p:nvSpPr>
        <p:spPr>
          <a:xfrm>
            <a:off x="277184" y="3036430"/>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Times New Roman" panose="02020603050405020304" pitchFamily="18" charset="0"/>
                <a:ea typeface="Instrument Sans Medium" pitchFamily="34" charset="-122"/>
                <a:cs typeface="Times New Roman" panose="02020603050405020304" pitchFamily="18" charset="0"/>
              </a:rPr>
              <a:t>Unit testing, integration testing, and user acceptance testing (UAT).</a:t>
            </a:r>
            <a:endParaRPr lang="en-US" sz="1900" dirty="0">
              <a:latin typeface="Times New Roman" panose="02020603050405020304" pitchFamily="18" charset="0"/>
              <a:cs typeface="Times New Roman" panose="02020603050405020304" pitchFamily="18" charset="0"/>
            </a:endParaRPr>
          </a:p>
        </p:txBody>
      </p:sp>
      <p:sp>
        <p:nvSpPr>
          <p:cNvPr id="15" name="Text 3"/>
          <p:cNvSpPr/>
          <p:nvPr/>
        </p:nvSpPr>
        <p:spPr>
          <a:xfrm>
            <a:off x="4176005" y="2424987"/>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CBCCCE"/>
                </a:solidFill>
                <a:latin typeface="Times New Roman" panose="02020603050405020304" pitchFamily="18" charset="0"/>
                <a:ea typeface="Instrument Sans Semi Bold" pitchFamily="34" charset="-122"/>
                <a:cs typeface="Times New Roman" panose="02020603050405020304" pitchFamily="18" charset="0"/>
              </a:rPr>
              <a:t>Test Results</a:t>
            </a:r>
            <a:endParaRPr lang="en-US" sz="2400" b="1" dirty="0">
              <a:latin typeface="Times New Roman" panose="02020603050405020304" pitchFamily="18" charset="0"/>
              <a:cs typeface="Times New Roman" panose="02020603050405020304" pitchFamily="18" charset="0"/>
            </a:endParaRPr>
          </a:p>
        </p:txBody>
      </p:sp>
      <p:sp>
        <p:nvSpPr>
          <p:cNvPr id="16" name="Text 4"/>
          <p:cNvSpPr/>
          <p:nvPr/>
        </p:nvSpPr>
        <p:spPr>
          <a:xfrm>
            <a:off x="4176005" y="3036430"/>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Times New Roman" panose="02020603050405020304" pitchFamily="18" charset="0"/>
                <a:ea typeface="Instrument Sans Medium" pitchFamily="34" charset="-122"/>
                <a:cs typeface="Times New Roman" panose="02020603050405020304" pitchFamily="18" charset="0"/>
              </a:rPr>
              <a:t>Identified and addressed errors, performance issues, and user feedback.</a:t>
            </a:r>
            <a:endParaRPr lang="en-US" sz="1900" dirty="0">
              <a:latin typeface="Times New Roman" panose="02020603050405020304" pitchFamily="18" charset="0"/>
              <a:cs typeface="Times New Roman" panose="02020603050405020304" pitchFamily="18" charset="0"/>
            </a:endParaRPr>
          </a:p>
        </p:txBody>
      </p:sp>
      <p:sp>
        <p:nvSpPr>
          <p:cNvPr id="17" name="Text 5"/>
          <p:cNvSpPr/>
          <p:nvPr/>
        </p:nvSpPr>
        <p:spPr>
          <a:xfrm>
            <a:off x="8074826" y="2478585"/>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CBCCCE"/>
                </a:solidFill>
                <a:latin typeface="Times New Roman" panose="02020603050405020304" pitchFamily="18" charset="0"/>
                <a:ea typeface="Instrument Sans Semi Bold" pitchFamily="34" charset="-122"/>
                <a:cs typeface="Times New Roman" panose="02020603050405020304" pitchFamily="18" charset="0"/>
              </a:rPr>
              <a:t>System Performance</a:t>
            </a:r>
            <a:endParaRPr lang="en-US" sz="2400" b="1" dirty="0">
              <a:latin typeface="Times New Roman" panose="02020603050405020304" pitchFamily="18" charset="0"/>
              <a:cs typeface="Times New Roman" panose="02020603050405020304" pitchFamily="18" charset="0"/>
            </a:endParaRPr>
          </a:p>
        </p:txBody>
      </p:sp>
      <p:sp>
        <p:nvSpPr>
          <p:cNvPr id="18" name="Text 6"/>
          <p:cNvSpPr/>
          <p:nvPr/>
        </p:nvSpPr>
        <p:spPr>
          <a:xfrm>
            <a:off x="8074826" y="2992469"/>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Times New Roman" panose="02020603050405020304" pitchFamily="18" charset="0"/>
                <a:ea typeface="Instrument Sans Medium" pitchFamily="34" charset="-122"/>
                <a:cs typeface="Times New Roman" panose="02020603050405020304" pitchFamily="18" charset="0"/>
              </a:rPr>
              <a:t>Demonstrated responsiveness, accuracy, and ease of use.</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7472581"/>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1976</TotalTime>
  <Words>494</Words>
  <Application>Microsoft Office PowerPoint</Application>
  <PresentationFormat>Widescreen</PresentationFormat>
  <Paragraphs>69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Gill Sans MT</vt:lpstr>
      <vt:lpstr>Instrument Sans Medium</vt:lpstr>
      <vt:lpstr>Instrument Sans Semi Bold</vt:lpstr>
      <vt:lpstr>Karla</vt:lpstr>
      <vt:lpstr>Times New Roman</vt:lpstr>
      <vt:lpstr>Gallery</vt:lpstr>
      <vt:lpstr>بِسْمِ اللهِ الرَّحْمٰنِ الرَّحِيْمِ</vt:lpstr>
      <vt:lpstr>Final year presentation  on  Web-Base Application “Blood bank Management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flow chart</vt:lpstr>
      <vt:lpstr>Data flow diagram(dfd)</vt:lpstr>
      <vt:lpstr>Use case</vt:lpstr>
      <vt:lpstr>Ui interface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الرَّحِيْمِ</dc:title>
  <dc:creator>Salaman</dc:creator>
  <cp:lastModifiedBy>Salaman</cp:lastModifiedBy>
  <cp:revision>32</cp:revision>
  <dcterms:created xsi:type="dcterms:W3CDTF">2024-10-07T15:34:42Z</dcterms:created>
  <dcterms:modified xsi:type="dcterms:W3CDTF">2024-11-22T05:18:05Z</dcterms:modified>
</cp:coreProperties>
</file>